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02" r:id="rId2"/>
    <p:sldId id="288" r:id="rId3"/>
    <p:sldId id="257" r:id="rId4"/>
    <p:sldId id="259" r:id="rId5"/>
    <p:sldId id="308" r:id="rId6"/>
    <p:sldId id="309" r:id="rId7"/>
    <p:sldId id="325" r:id="rId8"/>
    <p:sldId id="310" r:id="rId9"/>
    <p:sldId id="266" r:id="rId10"/>
    <p:sldId id="328" r:id="rId11"/>
    <p:sldId id="327" r:id="rId12"/>
    <p:sldId id="326" r:id="rId13"/>
    <p:sldId id="316" r:id="rId14"/>
    <p:sldId id="269" r:id="rId15"/>
    <p:sldId id="313" r:id="rId16"/>
    <p:sldId id="314" r:id="rId17"/>
    <p:sldId id="315" r:id="rId18"/>
    <p:sldId id="317" r:id="rId19"/>
    <p:sldId id="295" r:id="rId20"/>
    <p:sldId id="296" r:id="rId21"/>
    <p:sldId id="305" r:id="rId22"/>
    <p:sldId id="323" r:id="rId23"/>
    <p:sldId id="324" r:id="rId24"/>
    <p:sldId id="319" r:id="rId25"/>
    <p:sldId id="320" r:id="rId26"/>
    <p:sldId id="321" r:id="rId27"/>
    <p:sldId id="322" r:id="rId28"/>
    <p:sldId id="279" r:id="rId29"/>
    <p:sldId id="281" r:id="rId30"/>
    <p:sldId id="307" r:id="rId31"/>
    <p:sldId id="277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ADEA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0" autoAdjust="0"/>
    <p:restoredTop sz="94717" autoAdjust="0"/>
  </p:normalViewPr>
  <p:slideViewPr>
    <p:cSldViewPr>
      <p:cViewPr>
        <p:scale>
          <a:sx n="60" d="100"/>
          <a:sy n="60" d="100"/>
        </p:scale>
        <p:origin x="-1656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EA9B0-D784-411E-845A-117F901470C6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39E6FA-1313-4441-97B9-E2431DBF533D}">
      <dgm:prSet phldrT="[Текст]" custT="1"/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Этап реализации 3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89F1FBC2-54A9-4485-8044-21AC1291F8E8}" type="parTrans" cxnId="{12028864-4224-49C4-8753-4011D72A19EE}">
      <dgm:prSet/>
      <dgm:spPr/>
      <dgm:t>
        <a:bodyPr/>
        <a:lstStyle/>
        <a:p>
          <a:endParaRPr lang="ru-RU"/>
        </a:p>
      </dgm:t>
    </dgm:pt>
    <dgm:pt modelId="{3D5B580B-3B44-466D-90F3-D8A849E2157C}" type="sibTrans" cxnId="{12028864-4224-49C4-8753-4011D72A19EE}">
      <dgm:prSet/>
      <dgm:spPr/>
      <dgm:t>
        <a:bodyPr/>
        <a:lstStyle/>
        <a:p>
          <a:endParaRPr lang="ru-RU"/>
        </a:p>
      </dgm:t>
    </dgm:pt>
    <dgm:pt modelId="{A43A58E6-367F-40C9-ADDB-9EC837F11417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Строительство объектов недвижимости;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95937BBC-D05E-48DD-BDDA-F86CF4E2A9CF}" type="parTrans" cxnId="{ADB65409-E9B5-435C-86C0-FE7FFD533211}">
      <dgm:prSet/>
      <dgm:spPr/>
      <dgm:t>
        <a:bodyPr/>
        <a:lstStyle/>
        <a:p>
          <a:endParaRPr lang="ru-RU"/>
        </a:p>
      </dgm:t>
    </dgm:pt>
    <dgm:pt modelId="{80E858D5-183D-4274-AC40-C74E8361CBEC}" type="sibTrans" cxnId="{ADB65409-E9B5-435C-86C0-FE7FFD533211}">
      <dgm:prSet/>
      <dgm:spPr/>
      <dgm:t>
        <a:bodyPr/>
        <a:lstStyle/>
        <a:p>
          <a:endParaRPr lang="ru-RU"/>
        </a:p>
      </dgm:t>
    </dgm:pt>
    <dgm:pt modelId="{66A91343-0F5A-482D-8997-F4AF4710FD03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Технический и авторский надзор;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EDCF472C-EA4A-4FDA-8F35-BED8D326D07A}" type="parTrans" cxnId="{3D1E3F1B-0620-4078-93DD-EE0E63C5D8DB}">
      <dgm:prSet/>
      <dgm:spPr/>
      <dgm:t>
        <a:bodyPr/>
        <a:lstStyle/>
        <a:p>
          <a:endParaRPr lang="ru-RU"/>
        </a:p>
      </dgm:t>
    </dgm:pt>
    <dgm:pt modelId="{391CB4CB-3618-453A-A0CE-D8F58F7B07D5}" type="sibTrans" cxnId="{3D1E3F1B-0620-4078-93DD-EE0E63C5D8DB}">
      <dgm:prSet/>
      <dgm:spPr/>
      <dgm:t>
        <a:bodyPr/>
        <a:lstStyle/>
        <a:p>
          <a:endParaRPr lang="ru-RU"/>
        </a:p>
      </dgm:t>
    </dgm:pt>
    <dgm:pt modelId="{8C66AA5C-724B-4ECB-8E6F-4DE87AFD9543}">
      <dgm:prSet phldrT="[Текст]" custT="1"/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Этап реализации 2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7EA41C08-E4C3-440A-A19B-AB7740B00DBD}" type="parTrans" cxnId="{CBDA87D4-FAD6-4E22-91FA-D8957A91121B}">
      <dgm:prSet/>
      <dgm:spPr/>
      <dgm:t>
        <a:bodyPr/>
        <a:lstStyle/>
        <a:p>
          <a:endParaRPr lang="ru-RU"/>
        </a:p>
      </dgm:t>
    </dgm:pt>
    <dgm:pt modelId="{BF53D2FD-A746-4F56-A1FD-DA53A5D62E34}" type="sibTrans" cxnId="{CBDA87D4-FAD6-4E22-91FA-D8957A91121B}">
      <dgm:prSet/>
      <dgm:spPr/>
      <dgm:t>
        <a:bodyPr/>
        <a:lstStyle/>
        <a:p>
          <a:endParaRPr lang="ru-RU"/>
        </a:p>
      </dgm:t>
    </dgm:pt>
    <dgm:pt modelId="{8E7AD2CE-707A-4341-8036-98D41163143D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Стадия «Проект»;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8DA8EDDD-F847-4D95-987F-FD284607B6E7}" type="parTrans" cxnId="{05F3B51B-E7EF-454D-A390-79A32CCFDB23}">
      <dgm:prSet/>
      <dgm:spPr/>
      <dgm:t>
        <a:bodyPr/>
        <a:lstStyle/>
        <a:p>
          <a:endParaRPr lang="ru-RU"/>
        </a:p>
      </dgm:t>
    </dgm:pt>
    <dgm:pt modelId="{EA433D08-02E8-42F4-A3E9-50172EB7FFB2}" type="sibTrans" cxnId="{05F3B51B-E7EF-454D-A390-79A32CCFDB23}">
      <dgm:prSet/>
      <dgm:spPr/>
      <dgm:t>
        <a:bodyPr/>
        <a:lstStyle/>
        <a:p>
          <a:endParaRPr lang="ru-RU"/>
        </a:p>
      </dgm:t>
    </dgm:pt>
    <dgm:pt modelId="{AE014C8A-7F4C-441F-BE07-89F8C7373B89}">
      <dgm:prSet phldrT="[Текст]" custT="1"/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400" b="1" dirty="0" smtClean="0">
              <a:latin typeface="Arial" pitchFamily="34" charset="0"/>
              <a:cs typeface="Arial" pitchFamily="34" charset="0"/>
            </a:rPr>
            <a:t>Этап реализации 1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369937BE-7757-404D-9DFA-CB32287FE753}" type="parTrans" cxnId="{D0235ED5-FDBD-4D7C-93AA-E767C6ADC772}">
      <dgm:prSet/>
      <dgm:spPr/>
      <dgm:t>
        <a:bodyPr/>
        <a:lstStyle/>
        <a:p>
          <a:endParaRPr lang="ru-RU"/>
        </a:p>
      </dgm:t>
    </dgm:pt>
    <dgm:pt modelId="{781CF6AC-5E91-40BD-9123-A69020DD3828}" type="sibTrans" cxnId="{D0235ED5-FDBD-4D7C-93AA-E767C6ADC772}">
      <dgm:prSet/>
      <dgm:spPr/>
      <dgm:t>
        <a:bodyPr/>
        <a:lstStyle/>
        <a:p>
          <a:endParaRPr lang="ru-RU"/>
        </a:p>
      </dgm:t>
    </dgm:pt>
    <dgm:pt modelId="{28BB2457-4674-4FC1-AFE3-4B94D1AAD8B9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Общая концепция проекта;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9CA27DED-EB0B-4B1F-A4E3-AF68006FBC8F}" type="parTrans" cxnId="{C654BDF0-C4A3-42CE-A706-EF4DD8D4BCBC}">
      <dgm:prSet/>
      <dgm:spPr/>
      <dgm:t>
        <a:bodyPr/>
        <a:lstStyle/>
        <a:p>
          <a:endParaRPr lang="ru-RU"/>
        </a:p>
      </dgm:t>
    </dgm:pt>
    <dgm:pt modelId="{9B9A1915-75F7-4741-A57B-257B817A91AD}" type="sibTrans" cxnId="{C654BDF0-C4A3-42CE-A706-EF4DD8D4BCBC}">
      <dgm:prSet/>
      <dgm:spPr/>
      <dgm:t>
        <a:bodyPr/>
        <a:lstStyle/>
        <a:p>
          <a:endParaRPr lang="ru-RU"/>
        </a:p>
      </dgm:t>
    </dgm:pt>
    <dgm:pt modelId="{41110D1D-D7D5-49D7-B7B4-C5B2D4DB747F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Стадия «Эскизный проект»;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807ECE2A-30D1-455E-92A6-160924A5F6E0}" type="parTrans" cxnId="{7522953B-81B4-404E-969D-FE0897CA80BA}">
      <dgm:prSet/>
      <dgm:spPr/>
      <dgm:t>
        <a:bodyPr/>
        <a:lstStyle/>
        <a:p>
          <a:endParaRPr lang="ru-RU"/>
        </a:p>
      </dgm:t>
    </dgm:pt>
    <dgm:pt modelId="{30458D0B-3B7E-4567-B193-29D59BFCDC2B}" type="sibTrans" cxnId="{7522953B-81B4-404E-969D-FE0897CA80BA}">
      <dgm:prSet/>
      <dgm:spPr/>
      <dgm:t>
        <a:bodyPr/>
        <a:lstStyle/>
        <a:p>
          <a:endParaRPr lang="ru-RU"/>
        </a:p>
      </dgm:t>
    </dgm:pt>
    <dgm:pt modelId="{4E638DC1-1789-43E7-96BE-B737BBF4ABC9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Согласование эскизного проекта;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4194951C-D568-4CB5-BC5B-42DC599602E9}" type="parTrans" cxnId="{2F5F1C0C-EFF6-4FD3-A85D-9DA4FBE61F8B}">
      <dgm:prSet/>
      <dgm:spPr/>
      <dgm:t>
        <a:bodyPr/>
        <a:lstStyle/>
        <a:p>
          <a:endParaRPr lang="ru-RU"/>
        </a:p>
      </dgm:t>
    </dgm:pt>
    <dgm:pt modelId="{BE8120BF-468B-4E0C-A558-D9837DDC1CB5}" type="sibTrans" cxnId="{2F5F1C0C-EFF6-4FD3-A85D-9DA4FBE61F8B}">
      <dgm:prSet/>
      <dgm:spPr/>
      <dgm:t>
        <a:bodyPr/>
        <a:lstStyle/>
        <a:p>
          <a:endParaRPr lang="ru-RU"/>
        </a:p>
      </dgm:t>
    </dgm:pt>
    <dgm:pt modelId="{58ADF9AA-1A32-451D-A711-DDC66EC55057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Нагрузки и технические условия;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EE53605F-ACA4-402A-821D-14ACE3CB435E}" type="parTrans" cxnId="{852E8130-C35B-4ED6-BF40-3176A0E6F670}">
      <dgm:prSet/>
      <dgm:spPr/>
      <dgm:t>
        <a:bodyPr/>
        <a:lstStyle/>
        <a:p>
          <a:endParaRPr lang="ru-RU"/>
        </a:p>
      </dgm:t>
    </dgm:pt>
    <dgm:pt modelId="{B7595A51-D1C5-43A3-8472-3E60459846A7}" type="sibTrans" cxnId="{852E8130-C35B-4ED6-BF40-3176A0E6F670}">
      <dgm:prSet/>
      <dgm:spPr/>
      <dgm:t>
        <a:bodyPr/>
        <a:lstStyle/>
        <a:p>
          <a:endParaRPr lang="ru-RU"/>
        </a:p>
      </dgm:t>
    </dgm:pt>
    <dgm:pt modelId="{2855FDDB-DE25-47BF-902C-D2CFFC960E63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Правоустанавливающие документы на землю.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4F7C7B73-0321-40E1-BF51-12D390518BC3}" type="parTrans" cxnId="{8A2331A7-987A-460D-A1B0-B05CEB3C2481}">
      <dgm:prSet/>
      <dgm:spPr/>
      <dgm:t>
        <a:bodyPr/>
        <a:lstStyle/>
        <a:p>
          <a:endParaRPr lang="ru-RU"/>
        </a:p>
      </dgm:t>
    </dgm:pt>
    <dgm:pt modelId="{24AECC5E-C71E-4F7C-A09A-A1DFD93D3805}" type="sibTrans" cxnId="{8A2331A7-987A-460D-A1B0-B05CEB3C2481}">
      <dgm:prSet/>
      <dgm:spPr/>
      <dgm:t>
        <a:bodyPr/>
        <a:lstStyle/>
        <a:p>
          <a:endParaRPr lang="ru-RU"/>
        </a:p>
      </dgm:t>
    </dgm:pt>
    <dgm:pt modelId="{303D9C88-04EB-4A54-BEFA-49BBE434D6E8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Согласование проектной документации;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251D36A0-E2C4-4D91-A379-11CB2105BE77}" type="parTrans" cxnId="{275429B4-17BC-4ED4-A14F-BD7B0AF0B77C}">
      <dgm:prSet/>
      <dgm:spPr/>
      <dgm:t>
        <a:bodyPr/>
        <a:lstStyle/>
        <a:p>
          <a:endParaRPr lang="ru-RU"/>
        </a:p>
      </dgm:t>
    </dgm:pt>
    <dgm:pt modelId="{1D0A93E6-739D-4911-8F41-635A5016D3E1}" type="sibTrans" cxnId="{275429B4-17BC-4ED4-A14F-BD7B0AF0B77C}">
      <dgm:prSet/>
      <dgm:spPr/>
      <dgm:t>
        <a:bodyPr/>
        <a:lstStyle/>
        <a:p>
          <a:endParaRPr lang="ru-RU"/>
        </a:p>
      </dgm:t>
    </dgm:pt>
    <dgm:pt modelId="{59B36908-1781-49B2-A8C2-0DDFD99F2F9F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Экспертиза проекта;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6EB4159D-6C5C-424A-B092-BEBD33E89F8A}" type="parTrans" cxnId="{3D0E7AE1-DB48-46E9-BAE4-E390E09A7828}">
      <dgm:prSet/>
      <dgm:spPr/>
      <dgm:t>
        <a:bodyPr/>
        <a:lstStyle/>
        <a:p>
          <a:endParaRPr lang="ru-RU"/>
        </a:p>
      </dgm:t>
    </dgm:pt>
    <dgm:pt modelId="{68B7E299-66B1-48F6-A309-36B78BE4497F}" type="sibTrans" cxnId="{3D0E7AE1-DB48-46E9-BAE4-E390E09A7828}">
      <dgm:prSet/>
      <dgm:spPr/>
      <dgm:t>
        <a:bodyPr/>
        <a:lstStyle/>
        <a:p>
          <a:endParaRPr lang="ru-RU"/>
        </a:p>
      </dgm:t>
    </dgm:pt>
    <dgm:pt modelId="{5C714C8C-A782-455D-A042-CFE0D5CC8777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Разрешение на строительство;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6DBA3735-E129-4209-9F52-D30F47218452}" type="parTrans" cxnId="{577DECA1-7B87-43C8-8534-3243FB032259}">
      <dgm:prSet/>
      <dgm:spPr/>
      <dgm:t>
        <a:bodyPr/>
        <a:lstStyle/>
        <a:p>
          <a:endParaRPr lang="ru-RU"/>
        </a:p>
      </dgm:t>
    </dgm:pt>
    <dgm:pt modelId="{C38F6BE9-51F5-4636-AE59-A47B87A42A4A}" type="sibTrans" cxnId="{577DECA1-7B87-43C8-8534-3243FB032259}">
      <dgm:prSet/>
      <dgm:spPr/>
      <dgm:t>
        <a:bodyPr/>
        <a:lstStyle/>
        <a:p>
          <a:endParaRPr lang="ru-RU"/>
        </a:p>
      </dgm:t>
    </dgm:pt>
    <dgm:pt modelId="{579BC68E-D0FB-447B-83DC-8BC8E7005F58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Рабочий проект;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425B05C0-EA9E-429D-92B4-2E4B2C549C3F}" type="parTrans" cxnId="{DFCE6AA5-B427-4178-B2D5-1A7B80551675}">
      <dgm:prSet/>
      <dgm:spPr/>
      <dgm:t>
        <a:bodyPr/>
        <a:lstStyle/>
        <a:p>
          <a:endParaRPr lang="ru-RU"/>
        </a:p>
      </dgm:t>
    </dgm:pt>
    <dgm:pt modelId="{A9600988-A91E-43BF-AFBA-3CBAC93BA52A}" type="sibTrans" cxnId="{DFCE6AA5-B427-4178-B2D5-1A7B80551675}">
      <dgm:prSet/>
      <dgm:spPr/>
      <dgm:t>
        <a:bodyPr/>
        <a:lstStyle/>
        <a:p>
          <a:endParaRPr lang="ru-RU"/>
        </a:p>
      </dgm:t>
    </dgm:pt>
    <dgm:pt modelId="{21332DED-5FED-463A-B874-597A5C1EACAA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Программа продвижения.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E9F7427F-365F-4038-90A3-053D6E211061}" type="parTrans" cxnId="{F72CF0B1-040B-4A9D-AB5B-779C1DE822F2}">
      <dgm:prSet/>
      <dgm:spPr/>
      <dgm:t>
        <a:bodyPr/>
        <a:lstStyle/>
        <a:p>
          <a:endParaRPr lang="ru-RU"/>
        </a:p>
      </dgm:t>
    </dgm:pt>
    <dgm:pt modelId="{F363B480-7231-4187-8DE0-06353668CB4D}" type="sibTrans" cxnId="{F72CF0B1-040B-4A9D-AB5B-779C1DE822F2}">
      <dgm:prSet/>
      <dgm:spPr/>
      <dgm:t>
        <a:bodyPr/>
        <a:lstStyle/>
        <a:p>
          <a:endParaRPr lang="ru-RU"/>
        </a:p>
      </dgm:t>
    </dgm:pt>
    <dgm:pt modelId="{693DC8B0-ED49-449B-BFC8-A5D21CC727C1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Сдача объектов в эксплуатацию;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8B4271C1-220C-4262-8991-425C33402BFA}" type="parTrans" cxnId="{8062873A-628D-4E49-8E88-B4BE8A9C6722}">
      <dgm:prSet/>
      <dgm:spPr/>
      <dgm:t>
        <a:bodyPr/>
        <a:lstStyle/>
        <a:p>
          <a:endParaRPr lang="ru-RU"/>
        </a:p>
      </dgm:t>
    </dgm:pt>
    <dgm:pt modelId="{915EF6BA-9EEF-414A-8645-446050595C58}" type="sibTrans" cxnId="{8062873A-628D-4E49-8E88-B4BE8A9C6722}">
      <dgm:prSet/>
      <dgm:spPr/>
      <dgm:t>
        <a:bodyPr/>
        <a:lstStyle/>
        <a:p>
          <a:endParaRPr lang="ru-RU"/>
        </a:p>
      </dgm:t>
    </dgm:pt>
    <dgm:pt modelId="{7E3046BF-99C9-47CB-A378-F24B4ACD96FE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Продажа/аренда площадей;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B7D81A92-867C-4820-93AD-B15F0ADA2A9B}" type="parTrans" cxnId="{4A4A5087-3C7E-41F3-A99E-F02D9EC804C5}">
      <dgm:prSet/>
      <dgm:spPr/>
      <dgm:t>
        <a:bodyPr/>
        <a:lstStyle/>
        <a:p>
          <a:endParaRPr lang="ru-RU"/>
        </a:p>
      </dgm:t>
    </dgm:pt>
    <dgm:pt modelId="{CEFFA7F7-7BBC-4078-8B41-60289E8EDABB}" type="sibTrans" cxnId="{4A4A5087-3C7E-41F3-A99E-F02D9EC804C5}">
      <dgm:prSet/>
      <dgm:spPr/>
      <dgm:t>
        <a:bodyPr/>
        <a:lstStyle/>
        <a:p>
          <a:endParaRPr lang="ru-RU"/>
        </a:p>
      </dgm:t>
    </dgm:pt>
    <dgm:pt modelId="{F654613A-84C9-4496-93E2-B8D3D228FC16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Регистрация прав собственности в ФРС.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9995A342-9DCB-4DEC-9D1C-1FEE4D5AAC8A}" type="parTrans" cxnId="{003DC460-68BC-44AF-ACEA-69A4253C24A2}">
      <dgm:prSet/>
      <dgm:spPr/>
      <dgm:t>
        <a:bodyPr/>
        <a:lstStyle/>
        <a:p>
          <a:endParaRPr lang="ru-RU"/>
        </a:p>
      </dgm:t>
    </dgm:pt>
    <dgm:pt modelId="{529CDAAC-E404-424B-B2ED-3F037D776796}" type="sibTrans" cxnId="{003DC460-68BC-44AF-ACEA-69A4253C24A2}">
      <dgm:prSet/>
      <dgm:spPr/>
      <dgm:t>
        <a:bodyPr/>
        <a:lstStyle/>
        <a:p>
          <a:endParaRPr lang="ru-RU"/>
        </a:p>
      </dgm:t>
    </dgm:pt>
    <dgm:pt modelId="{0D307505-E8CB-4844-BAFA-703BAC132CF0}">
      <dgm:prSet phldrT="[Текст]"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Бизнес-план проекта;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83DB08E6-A748-4FD7-ADCE-92360BA21128}" type="parTrans" cxnId="{07E2CB8A-8476-4BAD-AC6C-60D071D289F0}">
      <dgm:prSet/>
      <dgm:spPr/>
      <dgm:t>
        <a:bodyPr/>
        <a:lstStyle/>
        <a:p>
          <a:endParaRPr lang="ru-RU"/>
        </a:p>
      </dgm:t>
    </dgm:pt>
    <dgm:pt modelId="{69AAADB4-C583-46FB-A71E-B9A8B572EB26}" type="sibTrans" cxnId="{07E2CB8A-8476-4BAD-AC6C-60D071D289F0}">
      <dgm:prSet/>
      <dgm:spPr/>
      <dgm:t>
        <a:bodyPr/>
        <a:lstStyle/>
        <a:p>
          <a:endParaRPr lang="ru-RU"/>
        </a:p>
      </dgm:t>
    </dgm:pt>
    <dgm:pt modelId="{8F1F4505-5757-4C99-92FF-4C459AB8D4B0}" type="pres">
      <dgm:prSet presAssocID="{664EA9B0-D784-411E-845A-117F901470C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B39C15-1773-4E14-985A-0495040663F2}" type="pres">
      <dgm:prSet presAssocID="{C339E6FA-1313-4441-97B9-E2431DBF533D}" presName="circle1" presStyleLbl="node1" presStyleIdx="0" presStyleCnt="3"/>
      <dgm:spPr>
        <a:solidFill>
          <a:schemeClr val="accent1">
            <a:lumMod val="75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ru-RU"/>
        </a:p>
      </dgm:t>
    </dgm:pt>
    <dgm:pt modelId="{B5F21A76-4A37-4FA8-97F7-14A94AEB6EF5}" type="pres">
      <dgm:prSet presAssocID="{C339E6FA-1313-4441-97B9-E2431DBF533D}" presName="space" presStyleCnt="0"/>
      <dgm:spPr/>
    </dgm:pt>
    <dgm:pt modelId="{D8C1EBEB-DBB4-4F8B-9B3F-692C5D4FCDDD}" type="pres">
      <dgm:prSet presAssocID="{C339E6FA-1313-4441-97B9-E2431DBF533D}" presName="rect1" presStyleLbl="alignAcc1" presStyleIdx="0" presStyleCnt="3"/>
      <dgm:spPr/>
      <dgm:t>
        <a:bodyPr/>
        <a:lstStyle/>
        <a:p>
          <a:endParaRPr lang="ru-RU"/>
        </a:p>
      </dgm:t>
    </dgm:pt>
    <dgm:pt modelId="{50EADDE5-3E9E-4A4E-9921-EBA79B3403A4}" type="pres">
      <dgm:prSet presAssocID="{8C66AA5C-724B-4ECB-8E6F-4DE87AFD9543}" presName="vertSpace2" presStyleLbl="node1" presStyleIdx="0" presStyleCnt="3"/>
      <dgm:spPr/>
    </dgm:pt>
    <dgm:pt modelId="{1E34832B-E777-4278-9C09-CAB81A0D1BFB}" type="pres">
      <dgm:prSet presAssocID="{8C66AA5C-724B-4ECB-8E6F-4DE87AFD9543}" presName="circle2" presStyleLbl="node1" presStyleIdx="1" presStyleCnt="3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AE3BD87-907E-4FFB-B226-3ED8BF752749}" type="pres">
      <dgm:prSet presAssocID="{8C66AA5C-724B-4ECB-8E6F-4DE87AFD9543}" presName="rect2" presStyleLbl="alignAcc1" presStyleIdx="1" presStyleCnt="3"/>
      <dgm:spPr/>
      <dgm:t>
        <a:bodyPr/>
        <a:lstStyle/>
        <a:p>
          <a:endParaRPr lang="ru-RU"/>
        </a:p>
      </dgm:t>
    </dgm:pt>
    <dgm:pt modelId="{B5ED0895-CE4A-49A4-B7DB-2B800BAAB7E0}" type="pres">
      <dgm:prSet presAssocID="{AE014C8A-7F4C-441F-BE07-89F8C7373B89}" presName="vertSpace3" presStyleLbl="node1" presStyleIdx="1" presStyleCnt="3"/>
      <dgm:spPr/>
    </dgm:pt>
    <dgm:pt modelId="{3099834C-50D2-435C-8C9C-AFCC550BAF0E}" type="pres">
      <dgm:prSet presAssocID="{AE014C8A-7F4C-441F-BE07-89F8C7373B89}" presName="circle3" presStyleLbl="node1" presStyleIdx="2" presStyleCnt="3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75B9E4A3-8CD5-46B9-BD93-E5396F025EB8}" type="pres">
      <dgm:prSet presAssocID="{AE014C8A-7F4C-441F-BE07-89F8C7373B89}" presName="rect3" presStyleLbl="alignAcc1" presStyleIdx="2" presStyleCnt="3"/>
      <dgm:spPr/>
      <dgm:t>
        <a:bodyPr/>
        <a:lstStyle/>
        <a:p>
          <a:endParaRPr lang="ru-RU"/>
        </a:p>
      </dgm:t>
    </dgm:pt>
    <dgm:pt modelId="{DD44773C-8936-447B-967B-2B488D4E4D53}" type="pres">
      <dgm:prSet presAssocID="{C339E6FA-1313-4441-97B9-E2431DBF533D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47404-C340-4727-9AD2-7A60620A16A7}" type="pres">
      <dgm:prSet presAssocID="{C339E6FA-1313-4441-97B9-E2431DBF533D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4A5792-D230-42A1-8CD0-A8B3FF49FC55}" type="pres">
      <dgm:prSet presAssocID="{8C66AA5C-724B-4ECB-8E6F-4DE87AFD9543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8EFD7-527A-4491-9F41-7EEE095D9161}" type="pres">
      <dgm:prSet presAssocID="{8C66AA5C-724B-4ECB-8E6F-4DE87AFD9543}" presName="rect2ChTx" presStyleLbl="alignAcc1" presStyleIdx="2" presStyleCnt="3" custScale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17554-332A-407B-8F8B-99F0805B8E15}" type="pres">
      <dgm:prSet presAssocID="{AE014C8A-7F4C-441F-BE07-89F8C7373B89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49FA9-02FA-42A5-8698-A3ADD2721E97}" type="pres">
      <dgm:prSet presAssocID="{AE014C8A-7F4C-441F-BE07-89F8C7373B89}" presName="rect3ChTx" presStyleLbl="alignAcc1" presStyleIdx="2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95C193-499D-4CE0-930C-7FC68262129D}" type="presOf" srcId="{F654613A-84C9-4496-93E2-B8D3D228FC16}" destId="{8FD47404-C340-4727-9AD2-7A60620A16A7}" srcOrd="0" destOrd="4" presId="urn:microsoft.com/office/officeart/2005/8/layout/target3"/>
    <dgm:cxn modelId="{C9B8BD21-FDC3-4185-8349-AAB25B8395E0}" type="presOf" srcId="{AE014C8A-7F4C-441F-BE07-89F8C7373B89}" destId="{CFE17554-332A-407B-8F8B-99F0805B8E15}" srcOrd="1" destOrd="0" presId="urn:microsoft.com/office/officeart/2005/8/layout/target3"/>
    <dgm:cxn modelId="{07E2CB8A-8476-4BAD-AC6C-60D071D289F0}" srcId="{AE014C8A-7F4C-441F-BE07-89F8C7373B89}" destId="{0D307505-E8CB-4844-BAFA-703BAC132CF0}" srcOrd="1" destOrd="0" parTransId="{83DB08E6-A748-4FD7-ADCE-92360BA21128}" sibTransId="{69AAADB4-C583-46FB-A71E-B9A8B572EB26}"/>
    <dgm:cxn modelId="{275429B4-17BC-4ED4-A14F-BD7B0AF0B77C}" srcId="{8C66AA5C-724B-4ECB-8E6F-4DE87AFD9543}" destId="{303D9C88-04EB-4A54-BEFA-49BBE434D6E8}" srcOrd="1" destOrd="0" parTransId="{251D36A0-E2C4-4D91-A379-11CB2105BE77}" sibTransId="{1D0A93E6-739D-4911-8F41-635A5016D3E1}"/>
    <dgm:cxn modelId="{8A106EEA-812B-4D54-BC8A-A0355227DF76}" type="presOf" srcId="{664EA9B0-D784-411E-845A-117F901470C6}" destId="{8F1F4505-5757-4C99-92FF-4C459AB8D4B0}" srcOrd="0" destOrd="0" presId="urn:microsoft.com/office/officeart/2005/8/layout/target3"/>
    <dgm:cxn modelId="{003DC460-68BC-44AF-ACEA-69A4253C24A2}" srcId="{C339E6FA-1313-4441-97B9-E2431DBF533D}" destId="{F654613A-84C9-4496-93E2-B8D3D228FC16}" srcOrd="4" destOrd="0" parTransId="{9995A342-9DCB-4DEC-9D1C-1FEE4D5AAC8A}" sibTransId="{529CDAAC-E404-424B-B2ED-3F037D776796}"/>
    <dgm:cxn modelId="{7990EBED-5308-4B68-A920-AC32EB8DEF8C}" type="presOf" srcId="{AE014C8A-7F4C-441F-BE07-89F8C7373B89}" destId="{75B9E4A3-8CD5-46B9-BD93-E5396F025EB8}" srcOrd="0" destOrd="0" presId="urn:microsoft.com/office/officeart/2005/8/layout/target3"/>
    <dgm:cxn modelId="{A350C81C-71C9-4752-93AC-F5E62117565B}" type="presOf" srcId="{58ADF9AA-1A32-451D-A711-DDC66EC55057}" destId="{73049FA9-02FA-42A5-8698-A3ADD2721E97}" srcOrd="0" destOrd="4" presId="urn:microsoft.com/office/officeart/2005/8/layout/target3"/>
    <dgm:cxn modelId="{AA59CF92-543E-41BA-8A52-A135043ECDA5}" type="presOf" srcId="{579BC68E-D0FB-447B-83DC-8BC8E7005F58}" destId="{B8D8EFD7-527A-4491-9F41-7EEE095D9161}" srcOrd="0" destOrd="4" presId="urn:microsoft.com/office/officeart/2005/8/layout/target3"/>
    <dgm:cxn modelId="{7522953B-81B4-404E-969D-FE0897CA80BA}" srcId="{AE014C8A-7F4C-441F-BE07-89F8C7373B89}" destId="{41110D1D-D7D5-49D7-B7B4-C5B2D4DB747F}" srcOrd="2" destOrd="0" parTransId="{807ECE2A-30D1-455E-92A6-160924A5F6E0}" sibTransId="{30458D0B-3B7E-4567-B193-29D59BFCDC2B}"/>
    <dgm:cxn modelId="{C654BDF0-C4A3-42CE-A706-EF4DD8D4BCBC}" srcId="{AE014C8A-7F4C-441F-BE07-89F8C7373B89}" destId="{28BB2457-4674-4FC1-AFE3-4B94D1AAD8B9}" srcOrd="0" destOrd="0" parTransId="{9CA27DED-EB0B-4B1F-A4E3-AF68006FBC8F}" sibTransId="{9B9A1915-75F7-4741-A57B-257B817A91AD}"/>
    <dgm:cxn modelId="{F72CF0B1-040B-4A9D-AB5B-779C1DE822F2}" srcId="{8C66AA5C-724B-4ECB-8E6F-4DE87AFD9543}" destId="{21332DED-5FED-463A-B874-597A5C1EACAA}" srcOrd="5" destOrd="0" parTransId="{E9F7427F-365F-4038-90A3-053D6E211061}" sibTransId="{F363B480-7231-4187-8DE0-06353668CB4D}"/>
    <dgm:cxn modelId="{852E8130-C35B-4ED6-BF40-3176A0E6F670}" srcId="{AE014C8A-7F4C-441F-BE07-89F8C7373B89}" destId="{58ADF9AA-1A32-451D-A711-DDC66EC55057}" srcOrd="4" destOrd="0" parTransId="{EE53605F-ACA4-402A-821D-14ACE3CB435E}" sibTransId="{B7595A51-D1C5-43A3-8472-3E60459846A7}"/>
    <dgm:cxn modelId="{EC49C90F-EFE0-4DFC-99BC-BBFE924C4F99}" type="presOf" srcId="{8C66AA5C-724B-4ECB-8E6F-4DE87AFD9543}" destId="{0AE3BD87-907E-4FFB-B226-3ED8BF752749}" srcOrd="0" destOrd="0" presId="urn:microsoft.com/office/officeart/2005/8/layout/target3"/>
    <dgm:cxn modelId="{44B66209-3C5C-4509-B402-C5F6C7756000}" type="presOf" srcId="{2855FDDB-DE25-47BF-902C-D2CFFC960E63}" destId="{73049FA9-02FA-42A5-8698-A3ADD2721E97}" srcOrd="0" destOrd="5" presId="urn:microsoft.com/office/officeart/2005/8/layout/target3"/>
    <dgm:cxn modelId="{ADB65409-E9B5-435C-86C0-FE7FFD533211}" srcId="{C339E6FA-1313-4441-97B9-E2431DBF533D}" destId="{A43A58E6-367F-40C9-ADDB-9EC837F11417}" srcOrd="0" destOrd="0" parTransId="{95937BBC-D05E-48DD-BDDA-F86CF4E2A9CF}" sibTransId="{80E858D5-183D-4274-AC40-C74E8361CBEC}"/>
    <dgm:cxn modelId="{8062873A-628D-4E49-8E88-B4BE8A9C6722}" srcId="{C339E6FA-1313-4441-97B9-E2431DBF533D}" destId="{693DC8B0-ED49-449B-BFC8-A5D21CC727C1}" srcOrd="3" destOrd="0" parTransId="{8B4271C1-220C-4262-8991-425C33402BFA}" sibTransId="{915EF6BA-9EEF-414A-8645-446050595C58}"/>
    <dgm:cxn modelId="{3D0E7AE1-DB48-46E9-BAE4-E390E09A7828}" srcId="{8C66AA5C-724B-4ECB-8E6F-4DE87AFD9543}" destId="{59B36908-1781-49B2-A8C2-0DDFD99F2F9F}" srcOrd="2" destOrd="0" parTransId="{6EB4159D-6C5C-424A-B092-BEBD33E89F8A}" sibTransId="{68B7E299-66B1-48F6-A309-36B78BE4497F}"/>
    <dgm:cxn modelId="{CBDA87D4-FAD6-4E22-91FA-D8957A91121B}" srcId="{664EA9B0-D784-411E-845A-117F901470C6}" destId="{8C66AA5C-724B-4ECB-8E6F-4DE87AFD9543}" srcOrd="1" destOrd="0" parTransId="{7EA41C08-E4C3-440A-A19B-AB7740B00DBD}" sibTransId="{BF53D2FD-A746-4F56-A1FD-DA53A5D62E34}"/>
    <dgm:cxn modelId="{8A2331A7-987A-460D-A1B0-B05CEB3C2481}" srcId="{AE014C8A-7F4C-441F-BE07-89F8C7373B89}" destId="{2855FDDB-DE25-47BF-902C-D2CFFC960E63}" srcOrd="5" destOrd="0" parTransId="{4F7C7B73-0321-40E1-BF51-12D390518BC3}" sibTransId="{24AECC5E-C71E-4F7C-A09A-A1DFD93D3805}"/>
    <dgm:cxn modelId="{D0235ED5-FDBD-4D7C-93AA-E767C6ADC772}" srcId="{664EA9B0-D784-411E-845A-117F901470C6}" destId="{AE014C8A-7F4C-441F-BE07-89F8C7373B89}" srcOrd="2" destOrd="0" parTransId="{369937BE-7757-404D-9DFA-CB32287FE753}" sibTransId="{781CF6AC-5E91-40BD-9123-A69020DD3828}"/>
    <dgm:cxn modelId="{4231D813-8732-45F5-8DDB-0D040715EABA}" type="presOf" srcId="{C339E6FA-1313-4441-97B9-E2431DBF533D}" destId="{D8C1EBEB-DBB4-4F8B-9B3F-692C5D4FCDDD}" srcOrd="0" destOrd="0" presId="urn:microsoft.com/office/officeart/2005/8/layout/target3"/>
    <dgm:cxn modelId="{DFCE6AA5-B427-4178-B2D5-1A7B80551675}" srcId="{8C66AA5C-724B-4ECB-8E6F-4DE87AFD9543}" destId="{579BC68E-D0FB-447B-83DC-8BC8E7005F58}" srcOrd="4" destOrd="0" parTransId="{425B05C0-EA9E-429D-92B4-2E4B2C549C3F}" sibTransId="{A9600988-A91E-43BF-AFBA-3CBAC93BA52A}"/>
    <dgm:cxn modelId="{05F3B51B-E7EF-454D-A390-79A32CCFDB23}" srcId="{8C66AA5C-724B-4ECB-8E6F-4DE87AFD9543}" destId="{8E7AD2CE-707A-4341-8036-98D41163143D}" srcOrd="0" destOrd="0" parTransId="{8DA8EDDD-F847-4D95-987F-FD284607B6E7}" sibTransId="{EA433D08-02E8-42F4-A3E9-50172EB7FFB2}"/>
    <dgm:cxn modelId="{EE5EC184-D579-4E51-AC1B-7CC14791FB1C}" type="presOf" srcId="{28BB2457-4674-4FC1-AFE3-4B94D1AAD8B9}" destId="{73049FA9-02FA-42A5-8698-A3ADD2721E97}" srcOrd="0" destOrd="0" presId="urn:microsoft.com/office/officeart/2005/8/layout/target3"/>
    <dgm:cxn modelId="{3BBD4F14-04A9-4024-A993-D8CF39F59D0C}" type="presOf" srcId="{0D307505-E8CB-4844-BAFA-703BAC132CF0}" destId="{73049FA9-02FA-42A5-8698-A3ADD2721E97}" srcOrd="0" destOrd="1" presId="urn:microsoft.com/office/officeart/2005/8/layout/target3"/>
    <dgm:cxn modelId="{367E0379-4FB9-4328-8820-4A853B613934}" type="presOf" srcId="{5C714C8C-A782-455D-A042-CFE0D5CC8777}" destId="{B8D8EFD7-527A-4491-9F41-7EEE095D9161}" srcOrd="0" destOrd="3" presId="urn:microsoft.com/office/officeart/2005/8/layout/target3"/>
    <dgm:cxn modelId="{F3E176A1-5876-43C3-8687-5C4968D0C350}" type="presOf" srcId="{8C66AA5C-724B-4ECB-8E6F-4DE87AFD9543}" destId="{F34A5792-D230-42A1-8CD0-A8B3FF49FC55}" srcOrd="1" destOrd="0" presId="urn:microsoft.com/office/officeart/2005/8/layout/target3"/>
    <dgm:cxn modelId="{577DECA1-7B87-43C8-8534-3243FB032259}" srcId="{8C66AA5C-724B-4ECB-8E6F-4DE87AFD9543}" destId="{5C714C8C-A782-455D-A042-CFE0D5CC8777}" srcOrd="3" destOrd="0" parTransId="{6DBA3735-E129-4209-9F52-D30F47218452}" sibTransId="{C38F6BE9-51F5-4636-AE59-A47B87A42A4A}"/>
    <dgm:cxn modelId="{B71A3039-8409-4365-B88C-EB8C805C0456}" type="presOf" srcId="{41110D1D-D7D5-49D7-B7B4-C5B2D4DB747F}" destId="{73049FA9-02FA-42A5-8698-A3ADD2721E97}" srcOrd="0" destOrd="2" presId="urn:microsoft.com/office/officeart/2005/8/layout/target3"/>
    <dgm:cxn modelId="{2F5F1C0C-EFF6-4FD3-A85D-9DA4FBE61F8B}" srcId="{AE014C8A-7F4C-441F-BE07-89F8C7373B89}" destId="{4E638DC1-1789-43E7-96BE-B737BBF4ABC9}" srcOrd="3" destOrd="0" parTransId="{4194951C-D568-4CB5-BC5B-42DC599602E9}" sibTransId="{BE8120BF-468B-4E0C-A558-D9837DDC1CB5}"/>
    <dgm:cxn modelId="{87CE2431-435C-4D1D-B555-DCF3365634DD}" type="presOf" srcId="{4E638DC1-1789-43E7-96BE-B737BBF4ABC9}" destId="{73049FA9-02FA-42A5-8698-A3ADD2721E97}" srcOrd="0" destOrd="3" presId="urn:microsoft.com/office/officeart/2005/8/layout/target3"/>
    <dgm:cxn modelId="{523118CB-7281-4C27-9F57-B0DED3001DB9}" type="presOf" srcId="{21332DED-5FED-463A-B874-597A5C1EACAA}" destId="{B8D8EFD7-527A-4491-9F41-7EEE095D9161}" srcOrd="0" destOrd="5" presId="urn:microsoft.com/office/officeart/2005/8/layout/target3"/>
    <dgm:cxn modelId="{2DB5EF0B-9B4A-4CAB-A5CB-0CB0DB543B11}" type="presOf" srcId="{8E7AD2CE-707A-4341-8036-98D41163143D}" destId="{B8D8EFD7-527A-4491-9F41-7EEE095D9161}" srcOrd="0" destOrd="0" presId="urn:microsoft.com/office/officeart/2005/8/layout/target3"/>
    <dgm:cxn modelId="{3D1E3F1B-0620-4078-93DD-EE0E63C5D8DB}" srcId="{C339E6FA-1313-4441-97B9-E2431DBF533D}" destId="{66A91343-0F5A-482D-8997-F4AF4710FD03}" srcOrd="1" destOrd="0" parTransId="{EDCF472C-EA4A-4FDA-8F35-BED8D326D07A}" sibTransId="{391CB4CB-3618-453A-A0CE-D8F58F7B07D5}"/>
    <dgm:cxn modelId="{D4048381-E0E6-4E8E-8040-C22FA42EF0E6}" type="presOf" srcId="{303D9C88-04EB-4A54-BEFA-49BBE434D6E8}" destId="{B8D8EFD7-527A-4491-9F41-7EEE095D9161}" srcOrd="0" destOrd="1" presId="urn:microsoft.com/office/officeart/2005/8/layout/target3"/>
    <dgm:cxn modelId="{31B4013C-0A35-4B8E-90A1-C7376FC640F1}" type="presOf" srcId="{66A91343-0F5A-482D-8997-F4AF4710FD03}" destId="{8FD47404-C340-4727-9AD2-7A60620A16A7}" srcOrd="0" destOrd="1" presId="urn:microsoft.com/office/officeart/2005/8/layout/target3"/>
    <dgm:cxn modelId="{9A2D8304-44C9-43C9-A2C3-F2297A287B9F}" type="presOf" srcId="{7E3046BF-99C9-47CB-A378-F24B4ACD96FE}" destId="{8FD47404-C340-4727-9AD2-7A60620A16A7}" srcOrd="0" destOrd="2" presId="urn:microsoft.com/office/officeart/2005/8/layout/target3"/>
    <dgm:cxn modelId="{300BCDE1-3521-49AF-867A-ACA0BC415A68}" type="presOf" srcId="{59B36908-1781-49B2-A8C2-0DDFD99F2F9F}" destId="{B8D8EFD7-527A-4491-9F41-7EEE095D9161}" srcOrd="0" destOrd="2" presId="urn:microsoft.com/office/officeart/2005/8/layout/target3"/>
    <dgm:cxn modelId="{12028864-4224-49C4-8753-4011D72A19EE}" srcId="{664EA9B0-D784-411E-845A-117F901470C6}" destId="{C339E6FA-1313-4441-97B9-E2431DBF533D}" srcOrd="0" destOrd="0" parTransId="{89F1FBC2-54A9-4485-8044-21AC1291F8E8}" sibTransId="{3D5B580B-3B44-466D-90F3-D8A849E2157C}"/>
    <dgm:cxn modelId="{2251EECB-EFF0-4109-86D7-7764E2A80470}" type="presOf" srcId="{693DC8B0-ED49-449B-BFC8-A5D21CC727C1}" destId="{8FD47404-C340-4727-9AD2-7A60620A16A7}" srcOrd="0" destOrd="3" presId="urn:microsoft.com/office/officeart/2005/8/layout/target3"/>
    <dgm:cxn modelId="{DF40B39A-092C-4FBE-A515-0563E85BBF63}" type="presOf" srcId="{C339E6FA-1313-4441-97B9-E2431DBF533D}" destId="{DD44773C-8936-447B-967B-2B488D4E4D53}" srcOrd="1" destOrd="0" presId="urn:microsoft.com/office/officeart/2005/8/layout/target3"/>
    <dgm:cxn modelId="{74FC6BFF-137B-41F8-AF06-A674F844F9D1}" type="presOf" srcId="{A43A58E6-367F-40C9-ADDB-9EC837F11417}" destId="{8FD47404-C340-4727-9AD2-7A60620A16A7}" srcOrd="0" destOrd="0" presId="urn:microsoft.com/office/officeart/2005/8/layout/target3"/>
    <dgm:cxn modelId="{4A4A5087-3C7E-41F3-A99E-F02D9EC804C5}" srcId="{C339E6FA-1313-4441-97B9-E2431DBF533D}" destId="{7E3046BF-99C9-47CB-A378-F24B4ACD96FE}" srcOrd="2" destOrd="0" parTransId="{B7D81A92-867C-4820-93AD-B15F0ADA2A9B}" sibTransId="{CEFFA7F7-7BBC-4078-8B41-60289E8EDABB}"/>
    <dgm:cxn modelId="{27AE3C3B-F55A-4188-9AF5-8D1DD8202F80}" type="presParOf" srcId="{8F1F4505-5757-4C99-92FF-4C459AB8D4B0}" destId="{57B39C15-1773-4E14-985A-0495040663F2}" srcOrd="0" destOrd="0" presId="urn:microsoft.com/office/officeart/2005/8/layout/target3"/>
    <dgm:cxn modelId="{96BEA2FE-C543-48DB-B136-0E89E6A16879}" type="presParOf" srcId="{8F1F4505-5757-4C99-92FF-4C459AB8D4B0}" destId="{B5F21A76-4A37-4FA8-97F7-14A94AEB6EF5}" srcOrd="1" destOrd="0" presId="urn:microsoft.com/office/officeart/2005/8/layout/target3"/>
    <dgm:cxn modelId="{452A3F32-2DA2-4C7E-822D-CBF424798DDD}" type="presParOf" srcId="{8F1F4505-5757-4C99-92FF-4C459AB8D4B0}" destId="{D8C1EBEB-DBB4-4F8B-9B3F-692C5D4FCDDD}" srcOrd="2" destOrd="0" presId="urn:microsoft.com/office/officeart/2005/8/layout/target3"/>
    <dgm:cxn modelId="{FF366706-2862-42C2-A403-08A69372AA7B}" type="presParOf" srcId="{8F1F4505-5757-4C99-92FF-4C459AB8D4B0}" destId="{50EADDE5-3E9E-4A4E-9921-EBA79B3403A4}" srcOrd="3" destOrd="0" presId="urn:microsoft.com/office/officeart/2005/8/layout/target3"/>
    <dgm:cxn modelId="{57B3A7D3-B1B5-4F86-88EF-CE6B9D8FB6FA}" type="presParOf" srcId="{8F1F4505-5757-4C99-92FF-4C459AB8D4B0}" destId="{1E34832B-E777-4278-9C09-CAB81A0D1BFB}" srcOrd="4" destOrd="0" presId="urn:microsoft.com/office/officeart/2005/8/layout/target3"/>
    <dgm:cxn modelId="{A32B153B-2CB4-4B93-9484-80FCAE161365}" type="presParOf" srcId="{8F1F4505-5757-4C99-92FF-4C459AB8D4B0}" destId="{0AE3BD87-907E-4FFB-B226-3ED8BF752749}" srcOrd="5" destOrd="0" presId="urn:microsoft.com/office/officeart/2005/8/layout/target3"/>
    <dgm:cxn modelId="{5DDE95E8-816C-41B7-92A4-3711F7C3C62F}" type="presParOf" srcId="{8F1F4505-5757-4C99-92FF-4C459AB8D4B0}" destId="{B5ED0895-CE4A-49A4-B7DB-2B800BAAB7E0}" srcOrd="6" destOrd="0" presId="urn:microsoft.com/office/officeart/2005/8/layout/target3"/>
    <dgm:cxn modelId="{71649ACB-6D08-4D8C-9A47-000C0BF41989}" type="presParOf" srcId="{8F1F4505-5757-4C99-92FF-4C459AB8D4B0}" destId="{3099834C-50D2-435C-8C9C-AFCC550BAF0E}" srcOrd="7" destOrd="0" presId="urn:microsoft.com/office/officeart/2005/8/layout/target3"/>
    <dgm:cxn modelId="{4E1B891F-5BD9-46F2-BEBC-8771918AF99E}" type="presParOf" srcId="{8F1F4505-5757-4C99-92FF-4C459AB8D4B0}" destId="{75B9E4A3-8CD5-46B9-BD93-E5396F025EB8}" srcOrd="8" destOrd="0" presId="urn:microsoft.com/office/officeart/2005/8/layout/target3"/>
    <dgm:cxn modelId="{F99D34C0-C1F5-4135-BAAE-0A2A9C7CD347}" type="presParOf" srcId="{8F1F4505-5757-4C99-92FF-4C459AB8D4B0}" destId="{DD44773C-8936-447B-967B-2B488D4E4D53}" srcOrd="9" destOrd="0" presId="urn:microsoft.com/office/officeart/2005/8/layout/target3"/>
    <dgm:cxn modelId="{A3BA3104-EE38-4914-9670-0FF4F2B8D5EF}" type="presParOf" srcId="{8F1F4505-5757-4C99-92FF-4C459AB8D4B0}" destId="{8FD47404-C340-4727-9AD2-7A60620A16A7}" srcOrd="10" destOrd="0" presId="urn:microsoft.com/office/officeart/2005/8/layout/target3"/>
    <dgm:cxn modelId="{82D875B3-F5BD-47A6-829D-13B48F9AADE2}" type="presParOf" srcId="{8F1F4505-5757-4C99-92FF-4C459AB8D4B0}" destId="{F34A5792-D230-42A1-8CD0-A8B3FF49FC55}" srcOrd="11" destOrd="0" presId="urn:microsoft.com/office/officeart/2005/8/layout/target3"/>
    <dgm:cxn modelId="{8D9A851F-B733-4A72-9236-07F6BB13109A}" type="presParOf" srcId="{8F1F4505-5757-4C99-92FF-4C459AB8D4B0}" destId="{B8D8EFD7-527A-4491-9F41-7EEE095D9161}" srcOrd="12" destOrd="0" presId="urn:microsoft.com/office/officeart/2005/8/layout/target3"/>
    <dgm:cxn modelId="{C42DCB2A-7BE0-4DCA-BC30-AF6FCA2B0135}" type="presParOf" srcId="{8F1F4505-5757-4C99-92FF-4C459AB8D4B0}" destId="{CFE17554-332A-407B-8F8B-99F0805B8E15}" srcOrd="13" destOrd="0" presId="urn:microsoft.com/office/officeart/2005/8/layout/target3"/>
    <dgm:cxn modelId="{7DE7BF13-D46E-4ABC-8867-C8154E6F8D4A}" type="presParOf" srcId="{8F1F4505-5757-4C99-92FF-4C459AB8D4B0}" destId="{73049FA9-02FA-42A5-8698-A3ADD2721E97}" srcOrd="14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E83CCD-98E6-46AA-ADDD-828A03100B69}" type="datetimeFigureOut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20CA22-AA8D-4043-8501-F596E1A84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B0BC99-716B-4117-913A-AD048FBCE32C}" type="datetimeFigureOut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D5015FD-D3A1-4FA0-AB5B-C330129CB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879D63-319A-450F-B14F-37CDC56D033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 smtClean="0"/>
          </a:p>
        </p:txBody>
      </p:sp>
      <p:sp>
        <p:nvSpPr>
          <p:cNvPr id="17413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60E011-792E-479D-B964-3447D092436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  <p:sp>
        <p:nvSpPr>
          <p:cNvPr id="19461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26AC92-766E-4CDF-B1FC-CC262C6D398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  <p:sp>
        <p:nvSpPr>
          <p:cNvPr id="27653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8D4206-E4D5-42C2-A82A-32166F08342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  <p:sp>
        <p:nvSpPr>
          <p:cNvPr id="19461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8C318C-71BB-414E-849B-66582117EA9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  <p:sp>
        <p:nvSpPr>
          <p:cNvPr id="23557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32EE83-0EC8-4A02-8EA7-2E77FF14D9D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  <p:sp>
        <p:nvSpPr>
          <p:cNvPr id="24581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12E9D6-0E33-49C3-9CAE-C5D6D628CCC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/>
          </a:p>
        </p:txBody>
      </p:sp>
      <p:sp>
        <p:nvSpPr>
          <p:cNvPr id="25605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6E7F4A-D834-40BF-B1DC-E3CEABD0AF3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/>
          </a:p>
        </p:txBody>
      </p:sp>
      <p:sp>
        <p:nvSpPr>
          <p:cNvPr id="26629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7705AD-B888-4692-84B0-8948FF2049D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smtClean="0"/>
          </a:p>
        </p:txBody>
      </p:sp>
      <p:sp>
        <p:nvSpPr>
          <p:cNvPr id="27653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AAE83A-79AB-4E5F-B70B-FE3638144F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  <p:sp>
        <p:nvSpPr>
          <p:cNvPr id="16389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1C441B-41D7-4811-8526-4C1CDD925A0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  <p:sp>
        <p:nvSpPr>
          <p:cNvPr id="18437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1A2D1B-9EAA-41C9-BE91-19C1625071CF}" type="slidenum">
              <a:rPr lang="ru-RU" sz="1200">
                <a:latin typeface="+mn-lt"/>
              </a:rPr>
              <a:pPr algn="r">
                <a:defRPr/>
              </a:pPr>
              <a:t>5</a:t>
            </a:fld>
            <a:endParaRPr lang="ru-RU" sz="1200">
              <a:latin typeface="+mn-lt"/>
            </a:endParaRPr>
          </a:p>
        </p:txBody>
      </p:sp>
      <p:sp>
        <p:nvSpPr>
          <p:cNvPr id="27653" name="Верхний колонтитул 4"/>
          <p:cNvSpPr txBox="1">
            <a:spLocks noGrp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1200">
                <a:latin typeface="+mn-lt"/>
              </a:rPr>
              <a:t>Проект "Новый город"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347B09-3120-4D86-9D9C-15671A2D593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/>
          </a:p>
        </p:txBody>
      </p:sp>
      <p:sp>
        <p:nvSpPr>
          <p:cNvPr id="27653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4B8C7B-3611-4329-88EA-C2A14A42486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  <p:sp>
        <p:nvSpPr>
          <p:cNvPr id="20485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B5DD2-15C7-4AA1-BE3B-C34120F5560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mtClean="0"/>
          </a:p>
        </p:txBody>
      </p:sp>
      <p:sp>
        <p:nvSpPr>
          <p:cNvPr id="19461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75CD2D-FC4E-4633-99FD-D9AF84A70D5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  <p:sp>
        <p:nvSpPr>
          <p:cNvPr id="19461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8DDF2D-ED10-4E86-8622-A6DBC41074A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  <p:sp>
        <p:nvSpPr>
          <p:cNvPr id="19461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Проект "Новый город"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2A6F8-3B3C-4BFB-BC37-1C313FF48EF2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3A32-BE65-418C-A09C-5CC038C3E7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50718-0E94-4046-9423-338B4E1ED930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20EB-8E40-4E16-872C-C7913B2DB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11120-1DAB-4303-9A6E-F9C7363AF44E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B06ED-76F0-4D24-BF54-C4C5090AA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320F4-DE40-4A13-A10D-2DF40C8DFC39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94FAC-235A-421F-A514-FB02951BE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76FD6-DC8E-4E54-BDE9-CA98CE09CFA4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154E-220D-41CB-9170-7A72E020A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F0F44-D4BC-457D-9F5F-2C212CEDF1A0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B4534-BC58-4166-BD76-871BBF1E6B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FF2E4-F855-4985-B08C-D16020C00882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3DE50-A9AF-4202-B857-B02547B3A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36FB-3DC2-4223-ADF4-1C2AD2019420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ECD4B-C9D5-484D-BC6B-B695BA03F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5B1A1-DE9B-4649-A754-8F45B863A8BE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4D7B8-CE10-4CC1-A184-C558C73B0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6E9A8-ECFC-46F2-B8CF-9015F41BA5C3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A5E82-C3BE-4DE3-974B-C13335C79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B56DE-F05E-4991-9BCD-506DAC3B724A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C2517-1AC8-463C-84C1-EA6B4FB78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064DFCB-73E1-498C-8180-6A87CD972794}" type="datetime1">
              <a:rPr lang="ru-RU"/>
              <a:pPr>
                <a:defRPr/>
              </a:pPr>
              <a:t>17.02.2011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Проект "Новый город"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8B577A-5CF2-49A3-94C5-F4528490F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Untitled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12" y="0"/>
            <a:ext cx="10961401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14414" y="4643446"/>
            <a:ext cx="6715172" cy="185738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1643042" y="4286256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5720" y="4786322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ЖИЛОЙ </a:t>
            </a:r>
            <a:r>
              <a:rPr lang="ru-RU" sz="32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 </a:t>
            </a:r>
            <a:endParaRPr lang="ru-RU" sz="3200" b="1" dirty="0" smtClean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«ЗЕЛЁНЫЙ УГОЛ»</a:t>
            </a:r>
            <a:endParaRPr lang="en-US" sz="3200" b="1" dirty="0" smtClean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Комплексное освоение земельных участков </a:t>
            </a:r>
            <a:endParaRPr lang="en-US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целях жилищного строительства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хема новая дорог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"/>
            <a:ext cx="9144000" cy="70467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 rot="10800000">
            <a:off x="428596" y="375231"/>
            <a:ext cx="6286544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642910" y="875296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-214346" y="433397"/>
            <a:ext cx="757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Транспортная доступность. Существующие дороги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Рисунок 7" descr="1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8236" y="1"/>
            <a:ext cx="9862236" cy="688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10800000">
            <a:off x="2786050" y="5947370"/>
            <a:ext cx="5072098" cy="696339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3000364" y="5590205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2928926" y="6000768"/>
            <a:ext cx="7572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Транспортная доступность. </a:t>
            </a:r>
          </a:p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Федеральная дорога Аэропорт – о. Русский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gor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4339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3429000" y="6215063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48BF99A4-79C9-4BC3-A710-F95F1CB2C734}" type="slidenum">
              <a:rPr lang="ru-RU" b="1">
                <a:solidFill>
                  <a:srgbClr val="000000"/>
                </a:solidFill>
              </a:rPr>
              <a:pPr algn="ctr"/>
              <a:t>12</a:t>
            </a:fld>
            <a:endParaRPr lang="ru-RU" b="1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" y="642918"/>
            <a:ext cx="9144000" cy="585791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5929322" y="928670"/>
            <a:ext cx="321467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b="1" dirty="0"/>
              <a:t>Цель</a:t>
            </a:r>
            <a:r>
              <a:rPr lang="en-US" sz="1100" dirty="0"/>
              <a:t> –</a:t>
            </a:r>
            <a:r>
              <a:rPr lang="ru-RU" sz="1100" dirty="0"/>
              <a:t> разработка</a:t>
            </a:r>
            <a:r>
              <a:rPr lang="en-US" sz="1100" dirty="0"/>
              <a:t> </a:t>
            </a:r>
            <a:r>
              <a:rPr lang="ru-RU" sz="1100" dirty="0"/>
              <a:t>проекта  планировки территории «Зеленый угол» в городе Владивостоке. </a:t>
            </a:r>
          </a:p>
          <a:p>
            <a:endParaRPr lang="ru-RU" sz="1100" dirty="0"/>
          </a:p>
          <a:p>
            <a:pPr>
              <a:buFont typeface="Arial" charset="0"/>
              <a:buNone/>
            </a:pPr>
            <a:r>
              <a:rPr lang="ru-RU" sz="1100" b="1" dirty="0"/>
              <a:t>Планируется строительство трех микрорайонов </a:t>
            </a:r>
            <a:r>
              <a:rPr lang="ru-RU" sz="1100" dirty="0"/>
              <a:t>– </a:t>
            </a:r>
          </a:p>
          <a:p>
            <a:r>
              <a:rPr lang="ru-RU" sz="1100" dirty="0"/>
              <a:t>«Новый город-1» </a:t>
            </a:r>
            <a:r>
              <a:rPr lang="ru-RU" sz="1100" dirty="0" smtClean="0"/>
              <a:t>(77 </a:t>
            </a:r>
            <a:r>
              <a:rPr lang="ru-RU" sz="1100" dirty="0"/>
              <a:t>га), «Новый город-2» (67,5 га) и «Новый город-3» (49,8 га).</a:t>
            </a:r>
          </a:p>
          <a:p>
            <a:endParaRPr lang="ru-RU" sz="1100" dirty="0"/>
          </a:p>
          <a:p>
            <a:pPr algn="just"/>
            <a:r>
              <a:rPr lang="ru-RU" sz="1100" dirty="0"/>
              <a:t>На территории микрорайона «Новый город -1» в данное время находятся теплицы и административные здания совхоза «Приморье», подключенного ко всем сетям города (электричество, отопление, водоснабжение и т.д.)</a:t>
            </a:r>
          </a:p>
          <a:p>
            <a:endParaRPr lang="ru-RU" sz="1100" dirty="0"/>
          </a:p>
          <a:p>
            <a:pPr algn="just"/>
            <a:r>
              <a:rPr lang="ru-RU" sz="1100" dirty="0"/>
              <a:t>Проект оснащен большим количеством социальных </a:t>
            </a:r>
            <a:r>
              <a:rPr lang="ru-RU" sz="1100" dirty="0" smtClean="0"/>
              <a:t>объектов</a:t>
            </a:r>
            <a:r>
              <a:rPr lang="ru-RU" sz="1100" dirty="0" smtClean="0"/>
              <a:t> </a:t>
            </a:r>
            <a:r>
              <a:rPr lang="ru-RU" sz="1100" dirty="0"/>
              <a:t>– на его территории планируется размещение школ, детских садов, торгового комплекса. А также объектов спортивно-развлекательного характера (</a:t>
            </a:r>
            <a:r>
              <a:rPr lang="ru-RU" sz="1100" dirty="0" err="1"/>
              <a:t>скейт-парк</a:t>
            </a:r>
            <a:r>
              <a:rPr lang="ru-RU" sz="1100" dirty="0"/>
              <a:t>, парк аттракционов, </a:t>
            </a:r>
            <a:r>
              <a:rPr lang="ru-RU" sz="1100" dirty="0" err="1"/>
              <a:t>конно-спортивный</a:t>
            </a:r>
            <a:r>
              <a:rPr lang="ru-RU" sz="1100" dirty="0"/>
              <a:t> клуб, велодорожки, ведущие к пляжу).</a:t>
            </a:r>
          </a:p>
          <a:p>
            <a:endParaRPr lang="ru-RU" sz="1100" dirty="0"/>
          </a:p>
          <a:p>
            <a:pPr algn="just"/>
            <a:r>
              <a:rPr lang="ru-RU" sz="1100" dirty="0"/>
              <a:t>На северо-западе к участку примыкает памятник истории и культуры «Форт Суворова» Владивостокской крепости, в данное время являющийся рекреационной зоной.</a:t>
            </a:r>
            <a:endParaRPr lang="ru-RU" dirty="0"/>
          </a:p>
        </p:txBody>
      </p:sp>
      <p:pic>
        <p:nvPicPr>
          <p:cNvPr id="14342" name="Рисунок 10" descr="5_ZON_new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26"/>
            <a:ext cx="57594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357158" y="1071546"/>
            <a:ext cx="3929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Описание проекта</a:t>
            </a:r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857224" y="232355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gor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56" name="Содержимое 5"/>
          <p:cNvGraphicFramePr>
            <a:graphicFrameLocks/>
          </p:cNvGraphicFramePr>
          <p:nvPr/>
        </p:nvGraphicFramePr>
        <p:xfrm>
          <a:off x="357158" y="1071546"/>
          <a:ext cx="8202641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 rot="10800000">
            <a:off x="642942" y="232354"/>
            <a:ext cx="3428992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37147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Этапы реализации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gor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428604"/>
            <a:ext cx="8143932" cy="600079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1000125" y="1000125"/>
          <a:ext cx="7310437" cy="5193034"/>
        </p:xfrm>
        <a:graphic>
          <a:graphicData uri="http://schemas.openxmlformats.org/drawingml/2006/table">
            <a:tbl>
              <a:tblPr/>
              <a:tblGrid>
                <a:gridCol w="390525"/>
                <a:gridCol w="2157412"/>
                <a:gridCol w="984250"/>
                <a:gridCol w="1009650"/>
                <a:gridCol w="927100"/>
                <a:gridCol w="882650"/>
                <a:gridCol w="958850"/>
              </a:tblGrid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Весь микрорайон</a:t>
                      </a: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Новый город 1</a:t>
                      </a: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Новый город 2</a:t>
                      </a: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Новый город 3</a:t>
                      </a: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Площадь территории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197,3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67.5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49.8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Население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чел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48300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21000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15700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11600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Плотность населения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чел/Га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262.5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363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ЖИЛИЩНЫЙ ФОНД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 общей площади квартир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 м²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1241,1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423,9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313,2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Обеспеченность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м²/чел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4.3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Кол-во квартир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шт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13800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4480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3320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462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УЧРЕЖДЕНИЯ И ПРЕДПРИЯТИЯ ОБСЛУЖИВАНИЯ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Обществ. здания, магазины в микрорайонах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 м²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участки детских дошкольных учреждения, общеобразовательные школы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18,2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5,7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5,16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7,34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5.3</a:t>
                      </a: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Детские дошкольные учреждения, общеобразовательные школы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учащихся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5796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2744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1884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1392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5.4</a:t>
                      </a: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Детские дошкольные учреждения,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детей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2042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464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8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ТОРГОВЫЙ ЦЕНТР ОБЩЕГОРОДСКОГО ЗНАЧЕНИЯ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Площадь территории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га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10,1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Общая площадь 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м²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66000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парковочных мест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м.м.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2654" marR="626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71472" y="571480"/>
            <a:ext cx="8001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Технико-экономические показатели Проекта</a:t>
            </a:r>
            <a:endParaRPr lang="ru-RU" sz="14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goro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0800000">
            <a:off x="642942" y="232352"/>
            <a:ext cx="4929190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47149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Проблемы района и способы их решения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1428736"/>
            <a:ext cx="8286808" cy="514353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одержимое 6"/>
          <p:cNvSpPr>
            <a:spLocks noGrp="1"/>
          </p:cNvSpPr>
          <p:nvPr>
            <p:ph sz="half" idx="1"/>
          </p:nvPr>
        </p:nvSpPr>
        <p:spPr>
          <a:xfrm>
            <a:off x="428596" y="1714488"/>
            <a:ext cx="5357850" cy="428628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Близкое расположение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ТЭЦ-2 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(выбросы, задымленность)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Способ решения проблемы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 2007г. приказом Министерства промышленности и энергетики РФ утверждена «Программа создания в Восточной Сибири и на Дальнем Востоке единой системы добычи, транспортировки газа и газоснабжения с учетом возможного экспорта газа на рынки Китая и других стран АТР» (Восточная газовая программа). «Газпром» назначен Правительством РФ координатором деятельности по реализации этой программы.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	Ввод в эксплуатацию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Газопровод должен обеспечить газоснабжение Владивостока и ввод генерирующих мощностей в Приморском крае, в том числе к саммиту АТЭС 2012 года.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Ввод в эксплуатацию газотранспортной системы «Сахалин — Хабаровск — Владивосток» и подача газа в Приморский край по поручению Правительства РФ будут осуществлены «Газпромом» в 2011 году.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В 2011 году планируется ввод парогазовой установки ПГУ-325, а к 2012 году ТЭЦ-2 полностью перейдет на газ, что снизит выбросы и ликвидирует задымленность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района.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Газотранспортная система «Сахалин — Хабаровск — Владивосток» позволит обеспечить газом большинство потребителей Хабаровского и Приморского краев, Еврейской АО и Сахалинской област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714488"/>
            <a:ext cx="2680505" cy="2585831"/>
          </a:xfrm>
          <a:prstGeom prst="rect">
            <a:avLst/>
          </a:prstGeom>
          <a:ln>
            <a:noFill/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27" name="Picture 3" descr="presentation_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572008"/>
            <a:ext cx="2724152" cy="1785950"/>
          </a:xfrm>
          <a:prstGeom prst="rect">
            <a:avLst/>
          </a:prstGeom>
          <a:ln>
            <a:noFill/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kultura-850408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0164" y="4672026"/>
            <a:ext cx="3845260" cy="22145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3" name="Рисунок 22" descr="Plateia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00164" y="2314572"/>
            <a:ext cx="4210295" cy="23574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Рисунок 23" descr="12480961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164" y="0"/>
            <a:ext cx="3857620" cy="23145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Рисунок 18" descr="kultura-850408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4672026"/>
            <a:ext cx="3845260" cy="22145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" name="Рисунок 19" descr="Plateia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2314572"/>
            <a:ext cx="4210295" cy="23574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1" name="Рисунок 20" descr="12480961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0"/>
            <a:ext cx="3857620" cy="23145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Рисунок 15" descr="kultura-850408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4643446"/>
            <a:ext cx="3845260" cy="22145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Рисунок 14" descr="Plateia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285992"/>
            <a:ext cx="4210295" cy="23574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Рисунок 13" descr="12480961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-28580"/>
            <a:ext cx="3857620" cy="23145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 rot="10800000">
            <a:off x="642942" y="232352"/>
            <a:ext cx="4929190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47149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Проблемы района и способы их решения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1428736"/>
            <a:ext cx="6072230" cy="514353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500034" y="1500174"/>
            <a:ext cx="5329246" cy="4911725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3200" i="1" kern="0" dirty="0" smtClean="0">
                <a:latin typeface="Arial" charset="0"/>
                <a:cs typeface="Arial" charset="0"/>
              </a:rPr>
              <a:t> </a:t>
            </a:r>
            <a:r>
              <a:rPr lang="ru-RU" sz="2500" b="1" kern="0" dirty="0" smtClean="0">
                <a:latin typeface="Arial" pitchFamily="34" charset="0"/>
                <a:cs typeface="Arial" pitchFamily="34" charset="0"/>
              </a:rPr>
              <a:t>Сложная транспортная доступность 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ru-RU" sz="2500" b="1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500" b="1" kern="0" dirty="0" smtClean="0">
                <a:latin typeface="Arial" pitchFamily="34" charset="0"/>
                <a:cs typeface="Arial" pitchFamily="34" charset="0"/>
              </a:rPr>
              <a:t>        Способы решения проблемы</a:t>
            </a:r>
            <a:r>
              <a:rPr lang="en-US" sz="2500" b="1" kern="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500" b="1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ru-RU" sz="2500" kern="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Рядом с территорией микрорайона пройдет Федеральная автодорога «Аэропорт - о. Русский».</a:t>
            </a:r>
          </a:p>
          <a:p>
            <a:pPr algn="just"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        Прежде всего, городская магистраль не только берет на себя обслуживание большей половины существующих жилых и промышленно-коммунальных зон, но она, как вторая магистраль, обеспечивает отличные связи новых жилых районов - Снеговая Падь, Зеленый Угол и </a:t>
            </a:r>
            <a:r>
              <a:rPr lang="ru-RU" sz="2500" kern="0" dirty="0" err="1" smtClean="0">
                <a:latin typeface="Arial" pitchFamily="34" charset="0"/>
                <a:cs typeface="Arial" pitchFamily="34" charset="0"/>
              </a:rPr>
              <a:t>Патрокл</a:t>
            </a: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. Через эту магистраль указанные жилые районы получают хорошую связь и со всей улично-дорожной сетью города.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ru-RU" sz="2500" kern="0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По генеральному плану города планируется магистральная улица общегородского значения регулируемого движения которая будет соединять о.Русский и ст.Седанка. Эта магистраль будет являться западной границей микрорайонов “Новый город”, и иметь три съезда в микрорайоны. Также планируется построить автомагистраль соединяющую б.Лазурная с площадью </a:t>
            </a:r>
            <a:r>
              <a:rPr lang="ru-RU" sz="2500" kern="0" dirty="0" err="1" smtClean="0">
                <a:latin typeface="Arial" pitchFamily="34" charset="0"/>
                <a:cs typeface="Arial" pitchFamily="34" charset="0"/>
              </a:rPr>
              <a:t>Баляева</a:t>
            </a: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500" kern="0" dirty="0" err="1" smtClean="0">
                <a:latin typeface="Arial" pitchFamily="34" charset="0"/>
                <a:cs typeface="Arial" pitchFamily="34" charset="0"/>
              </a:rPr>
              <a:t>Рудневским</a:t>
            </a: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 мостом. После строительства транспортной инфраструктуры из микрорайонов в любую часть города можно будет попасть в течении 20-30 мин.</a:t>
            </a:r>
            <a:endParaRPr lang="ru-RU" sz="25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 rot="5400000">
            <a:off x="6277480" y="3929066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9286867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28660" y="0"/>
            <a:ext cx="3494404" cy="27146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8" name="Рисунок 27" descr="9ee163e33d335ed3abbdb1f2a9c03db7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71678"/>
            <a:ext cx="9144000" cy="47863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Рисунок 15" descr="1797188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0"/>
            <a:ext cx="3526497" cy="20716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Рисунок 14" descr="9ee163e33d335ed3abbdb1f2a9c03db7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37" y="0"/>
            <a:ext cx="3494363" cy="20716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571472" y="2428868"/>
            <a:ext cx="6072230" cy="335758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462" name="Содержимое 8"/>
          <p:cNvSpPr>
            <a:spLocks noGrp="1"/>
          </p:cNvSpPr>
          <p:nvPr>
            <p:ph sz="half" idx="1"/>
          </p:nvPr>
        </p:nvSpPr>
        <p:spPr>
          <a:xfrm>
            <a:off x="928662" y="2643182"/>
            <a:ext cx="5329246" cy="3071834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200" b="1" dirty="0" smtClean="0">
                <a:latin typeface="Arial" charset="0"/>
                <a:cs typeface="Arial" charset="0"/>
              </a:rPr>
              <a:t>Сложная транспортная доступность </a:t>
            </a:r>
          </a:p>
          <a:p>
            <a:pPr>
              <a:buFont typeface="Arial" charset="0"/>
              <a:buNone/>
            </a:pPr>
            <a:r>
              <a:rPr lang="ru-RU" sz="1200" b="1" dirty="0" smtClean="0">
                <a:latin typeface="Arial" charset="0"/>
                <a:cs typeface="Arial" charset="0"/>
              </a:rPr>
              <a:t>        </a:t>
            </a:r>
          </a:p>
          <a:p>
            <a:pPr>
              <a:buFont typeface="Arial" charset="0"/>
              <a:buNone/>
            </a:pPr>
            <a:endParaRPr lang="ru-RU" sz="1200" b="1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ru-RU" sz="1200" b="1" dirty="0" smtClean="0">
                <a:latin typeface="Arial" charset="0"/>
                <a:cs typeface="Arial" charset="0"/>
              </a:rPr>
              <a:t>        Способы решения проблемы</a:t>
            </a:r>
            <a:r>
              <a:rPr lang="en-US" sz="1200" b="1" dirty="0" smtClean="0">
                <a:latin typeface="Arial" charset="0"/>
                <a:cs typeface="Arial" charset="0"/>
              </a:rPr>
              <a:t>:</a:t>
            </a:r>
            <a:endParaRPr lang="ru-RU" sz="1200" b="1" dirty="0" smtClean="0">
              <a:latin typeface="Arial" charset="0"/>
              <a:cs typeface="Arial" charset="0"/>
            </a:endParaRPr>
          </a:p>
          <a:p>
            <a:pPr algn="just"/>
            <a:r>
              <a:rPr lang="ru-RU" sz="1200" dirty="0" smtClean="0">
                <a:latin typeface="Arial" charset="0"/>
                <a:cs typeface="Arial" charset="0"/>
              </a:rPr>
              <a:t>Главой города Владивостока принято решение открыть маршруты электричек на мыс Чуркин, новую остановку электрички — "Военное шоссе", осуществить ремонт железнодорожных переездов в районах улицы Деревенской и "тещиного языка". </a:t>
            </a:r>
          </a:p>
          <a:p>
            <a:endParaRPr lang="ru-RU" sz="1200" dirty="0" smtClean="0">
              <a:latin typeface="Arial" charset="0"/>
              <a:cs typeface="Arial" charset="0"/>
            </a:endParaRPr>
          </a:p>
          <a:p>
            <a:pPr algn="just"/>
            <a:r>
              <a:rPr lang="ru-RU" sz="1200" dirty="0" smtClean="0">
                <a:latin typeface="Arial" charset="0"/>
                <a:cs typeface="Arial" charset="0"/>
              </a:rPr>
              <a:t>ОАО «РЖД» </a:t>
            </a:r>
            <a:r>
              <a:rPr lang="ru-RU" sz="1200" dirty="0" smtClean="0">
                <a:latin typeface="Arial" charset="0"/>
                <a:cs typeface="Arial" charset="0"/>
              </a:rPr>
              <a:t>по </a:t>
            </a:r>
            <a:r>
              <a:rPr lang="ru-RU" sz="1200" dirty="0" smtClean="0">
                <a:latin typeface="Arial" charset="0"/>
                <a:cs typeface="Arial" charset="0"/>
              </a:rPr>
              <a:t>поручению первого вице-премьера Шувалова И.И. прорабатывает вопрос запуска электрички, которая соединит микрорайон с другими районами города.</a:t>
            </a:r>
            <a:endParaRPr lang="ru-RU" sz="1200" dirty="0" smtClean="0">
              <a:latin typeface="Arial" charset="0"/>
              <a:cs typeface="Arial" charset="0"/>
            </a:endParaRPr>
          </a:p>
          <a:p>
            <a:pPr algn="just">
              <a:buFont typeface="Arial" charset="0"/>
              <a:buNone/>
            </a:pPr>
            <a:endParaRPr lang="ru-RU" sz="1200" dirty="0" smtClean="0">
              <a:latin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endParaRPr lang="ru-RU" sz="1200" dirty="0" smtClean="0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6491794" y="3652347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 rot="10800000">
            <a:off x="642942" y="232352"/>
            <a:ext cx="4929190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47149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Проблемы района и способы их решения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gor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14414" y="642918"/>
            <a:ext cx="6858048" cy="557216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484" name="Прямоугольник 3"/>
          <p:cNvSpPr>
            <a:spLocks noChangeArrowheads="1"/>
          </p:cNvSpPr>
          <p:nvPr/>
        </p:nvSpPr>
        <p:spPr bwMode="auto">
          <a:xfrm>
            <a:off x="1214414" y="785794"/>
            <a:ext cx="68580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Arial" pitchFamily="34" charset="0"/>
                <a:ea typeface="Tahoma" pitchFamily="34" charset="0"/>
                <a:cs typeface="Arial" pitchFamily="34" charset="0"/>
              </a:rPr>
              <a:t>Фотофиксация</a:t>
            </a:r>
            <a:r>
              <a:rPr lang="ru-RU" b="1" dirty="0">
                <a:latin typeface="Arial" pitchFamily="34" charset="0"/>
                <a:ea typeface="Tahoma" pitchFamily="34" charset="0"/>
                <a:cs typeface="Arial" pitchFamily="34" charset="0"/>
              </a:rPr>
              <a:t>. Существующее положение 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428735"/>
            <a:ext cx="3133862" cy="221457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8321" y="3643314"/>
            <a:ext cx="3135600" cy="215865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8321" y="1428736"/>
            <a:ext cx="3140074" cy="22140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27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6487" y="3643892"/>
            <a:ext cx="3135600" cy="217170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Равнобедренный треугольник 11"/>
          <p:cNvSpPr/>
          <p:nvPr/>
        </p:nvSpPr>
        <p:spPr>
          <a:xfrm>
            <a:off x="1776885" y="232355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g_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29000"/>
            <a:ext cx="9144000" cy="6858000"/>
          </a:xfrm>
          <a:prstGeom prst="rect">
            <a:avLst/>
          </a:prstGeom>
        </p:spPr>
      </p:pic>
      <p:pic>
        <p:nvPicPr>
          <p:cNvPr id="14" name="Рисунок 13" descr="зонирование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94918"/>
            <a:ext cx="9144000" cy="5663106"/>
          </a:xfrm>
          <a:prstGeom prst="rect">
            <a:avLst/>
          </a:prstGeom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 rot="10800000">
            <a:off x="1071538" y="214291"/>
            <a:ext cx="6286544" cy="64294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1285852" y="857232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428596" y="375802"/>
            <a:ext cx="757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Концепция функционального зонирования территории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5572125"/>
            <a:ext cx="6400800" cy="709613"/>
          </a:xfrm>
        </p:spPr>
        <p:txBody>
          <a:bodyPr/>
          <a:lstStyle/>
          <a:p>
            <a:endParaRPr lang="ru-RU" dirty="0" smtClean="0">
              <a:latin typeface="Arial Black" pitchFamily="34" charset="0"/>
            </a:endParaRPr>
          </a:p>
          <a:p>
            <a:endParaRPr lang="ru-RU" dirty="0" smtClean="0">
              <a:latin typeface="Arial Black" pitchFamily="34" charset="0"/>
            </a:endParaRPr>
          </a:p>
        </p:txBody>
      </p:sp>
      <p:pic>
        <p:nvPicPr>
          <p:cNvPr id="13" name="Рисунок 12" descr="1233993591_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0"/>
            <a:ext cx="3484756" cy="28574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Рисунок 11" descr="155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786214" cy="2815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Рисунок 6" descr="520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84" y="0"/>
            <a:ext cx="3762370" cy="2821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Рисунок 13" descr="139_im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86057"/>
            <a:ext cx="9644098" cy="42112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1000100" y="2500306"/>
            <a:ext cx="7215238" cy="400052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500166" y="2089743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02" name="Прямоугольник 8"/>
          <p:cNvSpPr>
            <a:spLocks noChangeArrowheads="1"/>
          </p:cNvSpPr>
          <p:nvPr/>
        </p:nvSpPr>
        <p:spPr bwMode="auto">
          <a:xfrm>
            <a:off x="1071569" y="2710806"/>
            <a:ext cx="7072331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Владивосток</a:t>
            </a:r>
            <a:r>
              <a:rPr lang="en-US" sz="1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—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административный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центр Приморского края.</a:t>
            </a:r>
          </a:p>
          <a:p>
            <a:pPr algn="just">
              <a:defRPr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Город и порт расположены на Дальнем Востоке, на побережье Японского моря на полуострове Муравьёва-Амурского.</a:t>
            </a:r>
          </a:p>
          <a:p>
            <a:pPr algn="just">
              <a:defRPr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Расстояние до Москвы по прямой составляет 6430 километра, по железной дороге 9288 километров.</a:t>
            </a:r>
          </a:p>
          <a:p>
            <a:pPr algn="just">
              <a:defRPr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Население города—578,6 тыс.чел. (2009), городского округа—605,2 тыс.чел.</a:t>
            </a:r>
          </a:p>
          <a:p>
            <a:pPr algn="just">
              <a:defRPr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Крупный железнодорожный узел (конечный пункт) Владивостокской железной дороги (Транссиб).</a:t>
            </a:r>
          </a:p>
          <a:p>
            <a:pPr algn="just">
              <a:defRPr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Международный аэропорт «Владивосток». Ведутся работы по строительству и реконструкции аэропорта в рамках программы подготовки города к саммиту АТЭС-2012</a:t>
            </a:r>
          </a:p>
          <a:p>
            <a:pPr algn="just">
              <a:defRPr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Ведущие отрасли промышленности – судостроение и судоремонт, а также производство оборудования для рыбной отрасли.</a:t>
            </a:r>
          </a:p>
          <a:p>
            <a:pPr algn="just">
              <a:defRPr/>
            </a:pPr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В 2012 году во Владивостоке пройдет саммит АТЭС, в целях подготовки к которому планируется строительство и реконструкция автодорог города, строительство океанариума, Дальневосточного Федерального Университета, гостиничных комплексов и иных объектов, призванных улучшить инфраструктуру города и его привлекательность</a:t>
            </a:r>
            <a:endParaRPr lang="ru-RU" sz="11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g_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29000"/>
            <a:ext cx="9144000" cy="6858000"/>
          </a:xfrm>
          <a:prstGeom prst="rect">
            <a:avLst/>
          </a:prstGeom>
        </p:spPr>
      </p:pic>
      <p:pic>
        <p:nvPicPr>
          <p:cNvPr id="13317" name="Рисунок 6" descr="01 сводный план сетей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84" y="1142984"/>
            <a:ext cx="9450368" cy="6215106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 rot="10800000">
            <a:off x="1071538" y="214291"/>
            <a:ext cx="5000660" cy="64294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1285852" y="857232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142976" y="375802"/>
            <a:ext cx="48577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План размещение инженерных сетей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0800000">
            <a:off x="642942" y="232350"/>
            <a:ext cx="5429256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5643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Обеспечение инженерной инфраструктурой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2910" y="1714464"/>
            <a:ext cx="6715172" cy="492787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5400000">
            <a:off x="7206173" y="4009537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559" name="Прямоугольник 6"/>
          <p:cNvSpPr>
            <a:spLocks noChangeArrowheads="1"/>
          </p:cNvSpPr>
          <p:nvPr/>
        </p:nvSpPr>
        <p:spPr bwMode="auto">
          <a:xfrm>
            <a:off x="785786" y="1779687"/>
            <a:ext cx="650085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 smtClean="0"/>
              <a:t>Необходимые </a:t>
            </a:r>
            <a:r>
              <a:rPr lang="ru-RU" sz="1200" b="1" dirty="0"/>
              <a:t>мощности для микрорайона</a:t>
            </a:r>
            <a:r>
              <a:rPr lang="ru-RU" sz="1200" b="1" dirty="0" smtClean="0"/>
              <a:t>:</a:t>
            </a:r>
            <a:endParaRPr lang="ru-RU" sz="1200" dirty="0"/>
          </a:p>
          <a:p>
            <a:pPr algn="just"/>
            <a:r>
              <a:rPr lang="ru-RU" sz="1200" b="1" dirty="0" smtClean="0"/>
              <a:t>1.</a:t>
            </a:r>
            <a:r>
              <a:rPr lang="ru-RU" sz="1200" dirty="0" smtClean="0"/>
              <a:t> </a:t>
            </a:r>
            <a:r>
              <a:rPr lang="ru-RU" sz="1200" b="1" dirty="0" smtClean="0"/>
              <a:t>Электроснабжение. </a:t>
            </a:r>
            <a:r>
              <a:rPr lang="ru-RU" sz="1200" dirty="0" smtClean="0"/>
              <a:t>ОАО «ФСК </a:t>
            </a:r>
            <a:r>
              <a:rPr lang="ru-RU" sz="1200" dirty="0" smtClean="0"/>
              <a:t>ЕЭС</a:t>
            </a:r>
            <a:r>
              <a:rPr lang="ru-RU" sz="1200" dirty="0" smtClean="0"/>
              <a:t>» подтвердило готовность осуществить технологическое присоединение объектов жилого микрорайона «Новый город-1» </a:t>
            </a:r>
            <a:r>
              <a:rPr lang="ru-RU" sz="1200" b="1" dirty="0" smtClean="0"/>
              <a:t>мощностью 24,5 тыс</a:t>
            </a:r>
            <a:r>
              <a:rPr lang="ru-RU" sz="1200" dirty="0" smtClean="0"/>
              <a:t>. </a:t>
            </a:r>
            <a:r>
              <a:rPr lang="ru-RU" sz="1200" dirty="0" smtClean="0"/>
              <a:t>кВт </a:t>
            </a:r>
            <a:r>
              <a:rPr lang="ru-RU" sz="1200" dirty="0" smtClean="0"/>
              <a:t>к с строящейся подстанции «Зелёный угол».</a:t>
            </a:r>
          </a:p>
          <a:p>
            <a:pPr algn="just"/>
            <a:r>
              <a:rPr lang="ru-RU" sz="1200" dirty="0" smtClean="0"/>
              <a:t>Присоединение </a:t>
            </a:r>
            <a:r>
              <a:rPr lang="ru-RU" sz="1200" dirty="0" err="1" smtClean="0"/>
              <a:t>энергообъектов</a:t>
            </a:r>
            <a:r>
              <a:rPr lang="ru-RU" sz="1200" dirty="0" smtClean="0"/>
              <a:t> микрорайонов «Новый город – 2» и «Новый город – 3» должно осуществляться в соответствии с Правилами технологического присоединения (утв. Постановление Правительства </a:t>
            </a:r>
            <a:r>
              <a:rPr lang="ru-RU" sz="1200" dirty="0" smtClean="0"/>
              <a:t>РФ </a:t>
            </a:r>
            <a:r>
              <a:rPr lang="ru-RU" sz="1200" dirty="0" smtClean="0"/>
              <a:t>от 27.11.2004 г., №861).</a:t>
            </a:r>
          </a:p>
          <a:p>
            <a:pPr algn="just"/>
            <a:r>
              <a:rPr lang="ru-RU" sz="1200" b="1" dirty="0" smtClean="0"/>
              <a:t>2</a:t>
            </a:r>
            <a:r>
              <a:rPr lang="ru-RU" sz="1200" b="1" dirty="0"/>
              <a:t>.</a:t>
            </a:r>
            <a:r>
              <a:rPr lang="ru-RU" sz="1200" dirty="0"/>
              <a:t> </a:t>
            </a:r>
            <a:r>
              <a:rPr lang="ru-RU" sz="1200" b="1" dirty="0"/>
              <a:t>Теплоснабжение. </a:t>
            </a:r>
            <a:r>
              <a:rPr lang="ru-RU" sz="1200" dirty="0"/>
              <a:t> </a:t>
            </a:r>
            <a:r>
              <a:rPr lang="ru-RU" sz="1200" dirty="0" smtClean="0"/>
              <a:t>При теплоснабжении жилого района «Зелёный угол» будут использованы мощности ОАО «ДЭМ Приморье КСП» (</a:t>
            </a:r>
            <a:r>
              <a:rPr lang="ru-RU" sz="1200" b="1" dirty="0" smtClean="0"/>
              <a:t>100 Гкал/час</a:t>
            </a:r>
            <a:r>
              <a:rPr lang="ru-RU" sz="1200" dirty="0" smtClean="0"/>
              <a:t>).</a:t>
            </a:r>
          </a:p>
          <a:p>
            <a:pPr algn="just"/>
            <a:r>
              <a:rPr lang="ru-RU" sz="1200" b="1" dirty="0" smtClean="0"/>
              <a:t>3. Газоснабжение. </a:t>
            </a:r>
            <a:r>
              <a:rPr lang="ru-RU" sz="1200" dirty="0" smtClean="0"/>
              <a:t>ДВ филиал ОАО «</a:t>
            </a:r>
            <a:r>
              <a:rPr lang="ru-RU" sz="1200" dirty="0" err="1" smtClean="0"/>
              <a:t>ГазПромРегионгаз</a:t>
            </a:r>
            <a:r>
              <a:rPr lang="ru-RU" sz="1200" dirty="0" smtClean="0"/>
              <a:t>» подтвердил техническую возможность подачи природного газа для </a:t>
            </a:r>
            <a:r>
              <a:rPr lang="ru-RU" sz="1200" dirty="0" err="1" smtClean="0"/>
              <a:t>топливопотребляющих</a:t>
            </a:r>
            <a:r>
              <a:rPr lang="ru-RU" sz="1200" dirty="0" smtClean="0"/>
              <a:t> агрегатов микрорайона «Новый город – 1» в объёме </a:t>
            </a:r>
            <a:r>
              <a:rPr lang="ru-RU" sz="1200" b="1" dirty="0" smtClean="0"/>
              <a:t>2,52 млн. куб.м в год. </a:t>
            </a:r>
          </a:p>
          <a:p>
            <a:pPr algn="just"/>
            <a:r>
              <a:rPr lang="ru-RU" sz="1200" b="1" dirty="0" smtClean="0"/>
              <a:t>4. Водопотребление. </a:t>
            </a:r>
            <a:r>
              <a:rPr lang="ru-RU" sz="1200" dirty="0" smtClean="0"/>
              <a:t>В настоящее время основным потребителем воды  на участке является тепличное </a:t>
            </a:r>
            <a:r>
              <a:rPr lang="ru-RU" sz="1200" dirty="0" err="1" smtClean="0"/>
              <a:t>хоз-во</a:t>
            </a:r>
            <a:r>
              <a:rPr lang="ru-RU" sz="1200" dirty="0" smtClean="0"/>
              <a:t> «Приморье»-оно потребляет около </a:t>
            </a:r>
            <a:r>
              <a:rPr lang="ru-RU" sz="1200" b="1" dirty="0" smtClean="0"/>
              <a:t>12 куб.м. </a:t>
            </a:r>
            <a:r>
              <a:rPr lang="ru-RU" sz="1200" dirty="0" smtClean="0"/>
              <a:t>из городских сетей и имеет собственную скважину для технических нужд. </a:t>
            </a:r>
          </a:p>
          <a:p>
            <a:r>
              <a:rPr lang="ru-RU" sz="1200" b="1" dirty="0" smtClean="0"/>
              <a:t>Планируемое </a:t>
            </a:r>
            <a:r>
              <a:rPr lang="ru-RU" sz="1200" b="1" dirty="0" smtClean="0"/>
              <a:t>водопотребление микрорайона: 10520м³/</a:t>
            </a:r>
            <a:r>
              <a:rPr lang="ru-RU" sz="1200" b="1" dirty="0" err="1" smtClean="0"/>
              <a:t>сут</a:t>
            </a:r>
            <a:r>
              <a:rPr lang="ru-RU" sz="1200" dirty="0" smtClean="0"/>
              <a:t>.</a:t>
            </a:r>
          </a:p>
          <a:p>
            <a:endParaRPr lang="ru-RU" sz="1200" dirty="0" smtClean="0"/>
          </a:p>
          <a:p>
            <a:r>
              <a:rPr lang="ru-RU" sz="1200" b="1" dirty="0" smtClean="0"/>
              <a:t>В г. Владивостоке утверждены и действуют следующие инвестиционные программы:</a:t>
            </a:r>
          </a:p>
          <a:p>
            <a:pPr algn="just"/>
            <a:r>
              <a:rPr lang="ru-RU" sz="1200" dirty="0" smtClean="0"/>
              <a:t>• Решение Думы города Владивостока от 04.10.2007г. №375 «Об утверждении инвестиционной программы КГУП «Приморский водоканал» по развитию водоснабжения города Владивостока на 2008-2010 годы»;</a:t>
            </a:r>
          </a:p>
          <a:p>
            <a:pPr algn="just"/>
            <a:r>
              <a:rPr lang="ru-RU" sz="1200" dirty="0" smtClean="0"/>
              <a:t>• Решение Думы города Владивостока от 25.02.2009 г. №238 «Об утверждении инвестиционной программы филиала «Приморские тепловые сети» ОАО «ДГК» по развитию тепловых сетей города Владивостока на 2009-2011 годы».</a:t>
            </a:r>
          </a:p>
          <a:p>
            <a:pPr algn="just"/>
            <a:endParaRPr lang="ru-RU" sz="1200" dirty="0"/>
          </a:p>
          <a:p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kei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0800000">
            <a:off x="642942" y="232349"/>
            <a:ext cx="5572132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5643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Культурно-социальные проекты микрорайона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8596" y="1357298"/>
            <a:ext cx="4214842" cy="435771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5400000">
            <a:off x="4491529" y="3366595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25000" lnSpcReduction="20000"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b="1" dirty="0" smtClean="0">
                <a:latin typeface="Arial" pitchFamily="34" charset="0"/>
                <a:cs typeface="Arial" pitchFamily="34" charset="0"/>
              </a:rPr>
              <a:t>       Большое </a:t>
            </a:r>
            <a:r>
              <a:rPr lang="ru-RU" sz="5600" b="1" dirty="0" smtClean="0">
                <a:latin typeface="Arial" pitchFamily="34" charset="0"/>
                <a:cs typeface="Arial" pitchFamily="34" charset="0"/>
              </a:rPr>
              <a:t>внимание в микрорайоне будет уделено спортивным и культурно-развлекательным центрам: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700" b="1" i="1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700" b="1" i="1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800" b="1" dirty="0" err="1" smtClean="0">
                <a:latin typeface="Arial" pitchFamily="34" charset="0"/>
                <a:cs typeface="Arial" pitchFamily="34" charset="0"/>
              </a:rPr>
              <a:t>Скейт-парк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Велодорожки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700" b="1" i="1" dirty="0" smtClean="0">
              <a:latin typeface="Arial" pitchFamily="34" charset="0"/>
              <a:cs typeface="Arial" pitchFamily="34" charset="0"/>
            </a:endParaRPr>
          </a:p>
          <a:p>
            <a:pPr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kern="0" dirty="0" smtClean="0">
                <a:latin typeface="Arial" pitchFamily="34" charset="0"/>
                <a:cs typeface="Arial" pitchFamily="34" charset="0"/>
              </a:rPr>
              <a:t>Предложения направлены на развитие новых нетрадиционных видов спорта, которые как мы думаем, будут иметь наибольший интерес у молодежи нашего города, так как являются на сегодняшний день наиболее захватывающими и зрелищными. Речь идет о создании центра, основными направлениями которого стали бы такие виды спорта как: </a:t>
            </a:r>
            <a:r>
              <a:rPr lang="ru-RU" sz="4800" kern="0" dirty="0" err="1" smtClean="0">
                <a:latin typeface="Arial" pitchFamily="34" charset="0"/>
                <a:cs typeface="Arial" pitchFamily="34" charset="0"/>
              </a:rPr>
              <a:t>скейтбординг</a:t>
            </a:r>
            <a:r>
              <a:rPr lang="ru-RU" sz="4800" kern="0" dirty="0" smtClean="0">
                <a:latin typeface="Arial" pitchFamily="34" charset="0"/>
                <a:cs typeface="Arial" pitchFamily="34" charset="0"/>
              </a:rPr>
              <a:t> (роликовая доска), </a:t>
            </a:r>
            <a:r>
              <a:rPr lang="ru-RU" sz="4800" kern="0" dirty="0" err="1" smtClean="0">
                <a:latin typeface="Arial" pitchFamily="34" charset="0"/>
                <a:cs typeface="Arial" pitchFamily="34" charset="0"/>
              </a:rPr>
              <a:t>инлайн</a:t>
            </a:r>
            <a:r>
              <a:rPr lang="ru-RU" sz="48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kern="0" dirty="0" err="1" smtClean="0">
                <a:latin typeface="Arial" pitchFamily="34" charset="0"/>
                <a:cs typeface="Arial" pitchFamily="34" charset="0"/>
              </a:rPr>
              <a:t>скейтинг</a:t>
            </a:r>
            <a:r>
              <a:rPr lang="ru-RU" sz="4800" kern="0" dirty="0" smtClean="0">
                <a:latin typeface="Arial" pitchFamily="34" charset="0"/>
                <a:cs typeface="Arial" pitchFamily="34" charset="0"/>
              </a:rPr>
              <a:t> (роликовые коньки), хоккей на роликовых коньках, </a:t>
            </a:r>
            <a:r>
              <a:rPr lang="ru-RU" sz="4800" kern="0" dirty="0" err="1" smtClean="0">
                <a:latin typeface="Arial" pitchFamily="34" charset="0"/>
                <a:cs typeface="Arial" pitchFamily="34" charset="0"/>
              </a:rPr>
              <a:t>bmx</a:t>
            </a:r>
            <a:r>
              <a:rPr lang="ru-RU" sz="4800" kern="0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en-US" sz="4800" kern="0" dirty="0" smtClean="0">
                <a:latin typeface="Arial" pitchFamily="34" charset="0"/>
                <a:cs typeface="Arial" pitchFamily="34" charset="0"/>
              </a:rPr>
              <a:t>mounting bike</a:t>
            </a:r>
            <a:r>
              <a:rPr lang="ru-RU" sz="4800" kern="0" dirty="0" smtClean="0">
                <a:latin typeface="Arial" pitchFamily="34" charset="0"/>
                <a:cs typeface="Arial" pitchFamily="34" charset="0"/>
              </a:rPr>
              <a:t> (велосипеды).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7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7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4500562" y="1643050"/>
            <a:ext cx="4214842" cy="435771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6200000">
            <a:off x="3938090" y="3580909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643438" y="1785926"/>
            <a:ext cx="3929090" cy="4857784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400" b="1" dirty="0" err="1" smtClean="0">
                <a:latin typeface="Arial" pitchFamily="34" charset="0"/>
                <a:cs typeface="Arial" pitchFamily="34" charset="0"/>
              </a:rPr>
              <a:t>Ритейл-парк</a:t>
            </a:r>
            <a:endParaRPr lang="ru-RU" sz="3400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b="1" kern="0" dirty="0" smtClean="0">
                <a:latin typeface="Arial" pitchFamily="34" charset="0"/>
                <a:cs typeface="Arial" pitchFamily="34" charset="0"/>
              </a:rPr>
              <a:t>Предлагается два варианта размещения торгового центра: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b="1" kern="0" dirty="0" smtClean="0">
                <a:latin typeface="Arial" pitchFamily="34" charset="0"/>
                <a:cs typeface="Arial" pitchFamily="34" charset="0"/>
              </a:rPr>
              <a:t>На площади 11 га.</a:t>
            </a:r>
          </a:p>
          <a:p>
            <a:pPr mar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На пресечении магистральная улица общегородского значения регулируемого движения (о.Русский и ст.Седанка.) и 71 микрорайона. Такое расположение делает </a:t>
            </a:r>
            <a:r>
              <a:rPr lang="ru-RU" sz="2500" kern="0" dirty="0" err="1" smtClean="0">
                <a:latin typeface="Arial" pitchFamily="34" charset="0"/>
                <a:cs typeface="Arial" pitchFamily="34" charset="0"/>
              </a:rPr>
              <a:t>ритейл-парк</a:t>
            </a: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 связующим звеном между существующей застройкой и новыми строящимися микрорайонами. </a:t>
            </a:r>
            <a:r>
              <a:rPr lang="ru-RU" sz="2500" kern="0" dirty="0" err="1" smtClean="0">
                <a:latin typeface="Arial" pitchFamily="34" charset="0"/>
                <a:cs typeface="Arial" pitchFamily="34" charset="0"/>
              </a:rPr>
              <a:t>Ритейл-парк</a:t>
            </a: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 будет находиться на пересечении транспортных магистралей.</a:t>
            </a: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500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b="1" kern="0" dirty="0" smtClean="0">
                <a:latin typeface="Arial" pitchFamily="34" charset="0"/>
                <a:cs typeface="Arial" pitchFamily="34" charset="0"/>
              </a:rPr>
              <a:t>На площади 16га.        </a:t>
            </a:r>
          </a:p>
          <a:p>
            <a:pPr marL="0" indent="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На юге рассматриваемого </a:t>
            </a: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участка планируется </a:t>
            </a:r>
            <a:r>
              <a:rPr lang="ru-RU" sz="2500" kern="0" dirty="0" smtClean="0">
                <a:latin typeface="Arial" pitchFamily="34" charset="0"/>
                <a:cs typeface="Arial" pitchFamily="34" charset="0"/>
              </a:rPr>
              <a:t>съезд с магистральной улицы общегородского значения регулируемого движения (о.Русский и ст.Седанка.). Рядом планируется остановка электрички.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        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642942" y="232349"/>
            <a:ext cx="5572132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5643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Культурно-социальные проекты микрорайона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428596" y="1357298"/>
            <a:ext cx="4214842" cy="407196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3050"/>
            <a:ext cx="4038600" cy="484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kern="0" dirty="0" smtClean="0">
                <a:latin typeface="Arial" pitchFamily="34" charset="0"/>
                <a:cs typeface="Arial" pitchFamily="34" charset="0"/>
              </a:rPr>
              <a:t>Развлекательный центр</a:t>
            </a:r>
            <a:endParaRPr lang="ru-RU" sz="1600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          </a:t>
            </a:r>
          </a:p>
          <a:p>
            <a:pPr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Один из важнейших объектов инфраструктуры нового микрорайона, который позволит повысить привлекательность микрорайона, станет одной из его главных достопримечательностей.</a:t>
            </a:r>
          </a:p>
          <a:p>
            <a:pPr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Парк развлечений будет построен в живописном месте – лесном массиве, к северо-востоку от исторического памятника – форта Суворова Владивостокской крепости. Данное место расположено в «зеленой зоне» на достаточном удалении от промышленных предприятий и шумных магистралей. Минимально необходимая предполагаемая площадь Развлекательного центра – 15 га.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642942" y="232349"/>
            <a:ext cx="5572132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5643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Культурно-социальные проекты микрорайона</a:t>
            </a:r>
          </a:p>
        </p:txBody>
      </p:sp>
      <p:sp>
        <p:nvSpPr>
          <p:cNvPr id="21" name="Равнобедренный треугольник 20"/>
          <p:cNvSpPr/>
          <p:nvPr/>
        </p:nvSpPr>
        <p:spPr>
          <a:xfrm rot="5400000">
            <a:off x="4491529" y="3366595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o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8596" y="1357298"/>
            <a:ext cx="4214842" cy="435771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10800000">
            <a:off x="642942" y="232349"/>
            <a:ext cx="5572132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5643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Культурно-социальные проекты микрорайона</a:t>
            </a: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4491529" y="3366595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500174"/>
            <a:ext cx="3829050" cy="4983163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kern="0" dirty="0" smtClean="0">
                <a:latin typeface="Arial" pitchFamily="34" charset="0"/>
                <a:cs typeface="Arial" pitchFamily="34" charset="0"/>
              </a:rPr>
              <a:t>Форт Суворова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kern="0" dirty="0" smtClean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kern="0" dirty="0" smtClean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Важнейшим опорным пунктом западного участка обороны был Форт № I «Графа Муравьёва-Амурского» (бывший форт «Северо-Западный»), а передовым фортом – Форт № II «Суворова». Форт Суворова находится на горе</a:t>
            </a:r>
            <a:r>
              <a:rPr lang="en-US" sz="1200" kern="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 Суворова (192 м) в районе </a:t>
            </a:r>
            <a:r>
              <a:rPr lang="ru-RU" sz="1200" kern="0" dirty="0" err="1" smtClean="0">
                <a:latin typeface="Arial" pitchFamily="34" charset="0"/>
                <a:cs typeface="Arial" pitchFamily="34" charset="0"/>
              </a:rPr>
              <a:t>авторынка</a:t>
            </a: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 "Зеленый угол". Является самым мощным и передовым фортом Главной линии обороны Владивостокской крепости.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Для реализации проекта предлагается восстановить казарменные и иные помещения форта для экскурсионного посещения. Пример идеального восстановления военной крепости, открытый для посещений – Петропавловская крепость (г. Санкт-Петербург). </a:t>
            </a:r>
            <a:endParaRPr lang="ru-RU" sz="1200" i="1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Заголовок 5"/>
          <p:cNvSpPr>
            <a:spLocks noGrp="1" noChangeArrowheads="1"/>
          </p:cNvSpPr>
          <p:nvPr>
            <p:ph type="title"/>
          </p:nvPr>
        </p:nvSpPr>
        <p:spPr>
          <a:xfrm>
            <a:off x="428625" y="500063"/>
            <a:ext cx="8229600" cy="369887"/>
          </a:xfrm>
        </p:spPr>
        <p:txBody>
          <a:bodyPr>
            <a:spAutoFit/>
          </a:bodyPr>
          <a:lstStyle/>
          <a:p>
            <a:r>
              <a:rPr lang="ru-RU" sz="1800" b="1" smtClean="0">
                <a:latin typeface="Arial" charset="0"/>
                <a:cs typeface="Arial" charset="0"/>
              </a:rPr>
              <a:t>Культурно-социальные проекты микрорайона</a:t>
            </a:r>
            <a:endParaRPr lang="ru-RU" sz="1800" smtClean="0">
              <a:latin typeface="Arial" charset="0"/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 rot="10800000">
            <a:off x="642942" y="232349"/>
            <a:ext cx="5572132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Равнобедренный треугольник 17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5643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Культурно-социальные проекты микрорайона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714876" y="1428736"/>
            <a:ext cx="4214842" cy="342902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19680" y="1714488"/>
            <a:ext cx="4038600" cy="314327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Конно-спортивный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клуб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Проект </a:t>
            </a: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жилой район «Зеленый угол» </a:t>
            </a: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предусматривает наличие компонентов культурно-спортивной инфраструктуры, и одним из таких компонентов может стать организация </a:t>
            </a:r>
            <a:r>
              <a:rPr lang="ru-RU" sz="1200" kern="0" dirty="0" err="1" smtClean="0">
                <a:latin typeface="Arial" pitchFamily="34" charset="0"/>
                <a:cs typeface="Arial" pitchFamily="34" charset="0"/>
              </a:rPr>
              <a:t>конно-спортивного</a:t>
            </a: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 клуба.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kern="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kern="0" dirty="0" smtClean="0">
                <a:latin typeface="Arial" pitchFamily="34" charset="0"/>
                <a:cs typeface="Arial" pitchFamily="34" charset="0"/>
              </a:rPr>
              <a:t>Цель проекта: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Сделать доступным общение всех желающих с лошадьми, возродить культуру верховой езды среди профессионалов и любителей.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ru-RU" sz="1400" kern="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 rot="16200000">
            <a:off x="4152404" y="3366594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ly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8596" y="1357298"/>
            <a:ext cx="4214842" cy="457203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642942" y="232349"/>
            <a:ext cx="5572132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0800000">
            <a:off x="857256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5643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Культурно-социальные проекты микрорайона</a:t>
            </a: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4491529" y="3366595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46233"/>
            <a:ext cx="4038600" cy="4983163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kern="0" dirty="0" smtClean="0">
                <a:latin typeface="Arial" pitchFamily="34" charset="0"/>
                <a:cs typeface="Arial" pitchFamily="34" charset="0"/>
              </a:rPr>
              <a:t>Пляж</a:t>
            </a:r>
            <a:endParaRPr lang="ru-RU" sz="1400" b="1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b="1" i="1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kern="0" dirty="0" smtClean="0">
                <a:latin typeface="Arial" pitchFamily="34" charset="0"/>
                <a:cs typeface="Arial" pitchFamily="34" charset="0"/>
              </a:rPr>
              <a:t>Цель проекта:</a:t>
            </a: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Создание рекреационной пляжной зоны для жителей микрорайона «Новый город»;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Повышение комфорта проживания в микрорайоне;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Получение коммерческой выгоды от эксплуатации пляжа.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b="1" kern="0" dirty="0" smtClean="0">
                <a:latin typeface="Arial" pitchFamily="34" charset="0"/>
                <a:cs typeface="Arial" pitchFamily="34" charset="0"/>
              </a:rPr>
              <a:t>Общие характеристики территории:</a:t>
            </a:r>
            <a:endParaRPr lang="ru-RU" sz="1200" kern="0" dirty="0" smtClean="0"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Местоположение: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На расстоянии примерно 4 км. к юго-востоку от микрорайона «Новый Город» на побережье Уссурийского залива.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Планируемая площадь территории пляжа: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200" kern="0" dirty="0" smtClean="0">
                <a:latin typeface="Arial" pitchFamily="34" charset="0"/>
                <a:cs typeface="Arial" pitchFamily="34" charset="0"/>
              </a:rPr>
              <a:t>Длина береговой линии пляжа должна составлять не менее 200 метров. Пляж должен уходить вглубь территории не менее, чем на 100 метров. Общая примерная площадь – не менее 2 га, с учетом строительства парковочной зоны – желательно 3 га площади.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b="1" i="1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642942" y="232348"/>
            <a:ext cx="2071670" cy="48200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857256" y="714356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1928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Визуализация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0800000">
            <a:off x="642942" y="232348"/>
            <a:ext cx="2071670" cy="48200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0800000">
            <a:off x="857256" y="714356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1928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Визуализация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ma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0800000">
            <a:off x="1000100" y="571480"/>
            <a:ext cx="7000924" cy="50006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1285852" y="1071546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26" name="Прямоугольник 11"/>
          <p:cNvSpPr>
            <a:spLocks noChangeArrowheads="1"/>
          </p:cNvSpPr>
          <p:nvPr/>
        </p:nvSpPr>
        <p:spPr bwMode="auto">
          <a:xfrm>
            <a:off x="714348" y="642938"/>
            <a:ext cx="75723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ea typeface="Verdana" pitchFamily="34" charset="0"/>
                <a:cs typeface="Arial" pitchFamily="34" charset="0"/>
              </a:rPr>
              <a:t>Владивосток в транспортной инфраструктуре России и АТР</a:t>
            </a:r>
          </a:p>
          <a:p>
            <a:pPr algn="ctr"/>
            <a:r>
              <a:rPr lang="ru-RU" sz="1400" b="1" dirty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3438" y="3000372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Хабаровск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Прямая соединительная линия 34"/>
          <p:cNvCxnSpPr>
            <a:stCxn id="15" idx="1"/>
            <a:endCxn id="23" idx="1"/>
          </p:cNvCxnSpPr>
          <p:nvPr/>
        </p:nvCxnSpPr>
        <p:spPr>
          <a:xfrm rot="10800000">
            <a:off x="4643438" y="3138872"/>
            <a:ext cx="285752" cy="68910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15" idx="1"/>
          </p:cNvCxnSpPr>
          <p:nvPr/>
        </p:nvCxnSpPr>
        <p:spPr>
          <a:xfrm rot="10800000">
            <a:off x="4192438" y="3099758"/>
            <a:ext cx="736752" cy="72822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16200000" flipV="1">
            <a:off x="4013132" y="2916298"/>
            <a:ext cx="974860" cy="857256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10800000">
            <a:off x="3714744" y="3000372"/>
            <a:ext cx="1214446" cy="857256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15" idx="1"/>
          </p:cNvCxnSpPr>
          <p:nvPr/>
        </p:nvCxnSpPr>
        <p:spPr>
          <a:xfrm rot="10800000">
            <a:off x="4286248" y="3571876"/>
            <a:ext cx="642942" cy="25610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stCxn id="15" idx="1"/>
          </p:cNvCxnSpPr>
          <p:nvPr/>
        </p:nvCxnSpPr>
        <p:spPr>
          <a:xfrm rot="10800000" flipV="1">
            <a:off x="4572000" y="3827980"/>
            <a:ext cx="357190" cy="31540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stCxn id="15" idx="1"/>
          </p:cNvCxnSpPr>
          <p:nvPr/>
        </p:nvCxnSpPr>
        <p:spPr>
          <a:xfrm rot="10800000" flipV="1">
            <a:off x="4714876" y="3827980"/>
            <a:ext cx="214314" cy="52971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>
            <a:stCxn id="15" idx="1"/>
          </p:cNvCxnSpPr>
          <p:nvPr/>
        </p:nvCxnSpPr>
        <p:spPr>
          <a:xfrm rot="10800000" flipH="1" flipV="1">
            <a:off x="4929190" y="3827980"/>
            <a:ext cx="142876" cy="60115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stCxn id="15" idx="1"/>
            <a:endCxn id="32" idx="1"/>
          </p:cNvCxnSpPr>
          <p:nvPr/>
        </p:nvCxnSpPr>
        <p:spPr>
          <a:xfrm rot="10800000" flipH="1" flipV="1">
            <a:off x="4929190" y="3827979"/>
            <a:ext cx="357190" cy="534091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stCxn id="15" idx="1"/>
          </p:cNvCxnSpPr>
          <p:nvPr/>
        </p:nvCxnSpPr>
        <p:spPr>
          <a:xfrm rot="10800000" flipH="1" flipV="1">
            <a:off x="4929189" y="3827979"/>
            <a:ext cx="378931" cy="272443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15" idx="1"/>
            <a:endCxn id="25" idx="1"/>
          </p:cNvCxnSpPr>
          <p:nvPr/>
        </p:nvCxnSpPr>
        <p:spPr>
          <a:xfrm rot="10800000" flipH="1">
            <a:off x="4929190" y="3353186"/>
            <a:ext cx="428628" cy="47479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stCxn id="15" idx="1"/>
          </p:cNvCxnSpPr>
          <p:nvPr/>
        </p:nvCxnSpPr>
        <p:spPr>
          <a:xfrm rot="10800000" flipH="1">
            <a:off x="4929190" y="3000372"/>
            <a:ext cx="714380" cy="82760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endCxn id="15" idx="1"/>
          </p:cNvCxnSpPr>
          <p:nvPr/>
        </p:nvCxnSpPr>
        <p:spPr>
          <a:xfrm flipV="1">
            <a:off x="3214678" y="3827980"/>
            <a:ext cx="1714512" cy="1315532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>
            <a:endCxn id="15" idx="1"/>
          </p:cNvCxnSpPr>
          <p:nvPr/>
        </p:nvCxnSpPr>
        <p:spPr>
          <a:xfrm>
            <a:off x="2214546" y="1643050"/>
            <a:ext cx="2714644" cy="218493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endCxn id="15" idx="1"/>
          </p:cNvCxnSpPr>
          <p:nvPr/>
        </p:nvCxnSpPr>
        <p:spPr>
          <a:xfrm flipV="1">
            <a:off x="2928926" y="3827980"/>
            <a:ext cx="2000264" cy="1815598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endCxn id="15" idx="1"/>
          </p:cNvCxnSpPr>
          <p:nvPr/>
        </p:nvCxnSpPr>
        <p:spPr>
          <a:xfrm>
            <a:off x="2214546" y="1428736"/>
            <a:ext cx="2714644" cy="2399244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29190" y="364331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Владивосток</a:t>
            </a:r>
            <a:endParaRPr lang="ru-RU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0166" y="1500174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14546" y="128586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С-Петербург</a:t>
            </a:r>
            <a:endParaRPr lang="ru-RU" sz="12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5008" y="2786058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П-Камчатский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71736" y="2786058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Новосибирск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71868" y="307181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Иркутск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6182" y="2571744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Красноярск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57818" y="3214686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Ю-Сахалинск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3174" y="4857760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Ханой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14546" y="5500702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Бангкок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0430" y="3500438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Пекин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9058" y="4000504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Сеул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71934" y="4286256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Пусан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29190" y="4429132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Осака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86380" y="4223571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Токио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86380" y="4009257"/>
            <a:ext cx="1785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Ниигата</a:t>
            </a:r>
            <a:endParaRPr lang="ru-RU" sz="12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Овал 110"/>
          <p:cNvSpPr/>
          <p:nvPr/>
        </p:nvSpPr>
        <p:spPr>
          <a:xfrm>
            <a:off x="4802935" y="374143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2177888" y="1619339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Овал 113"/>
          <p:cNvSpPr/>
          <p:nvPr/>
        </p:nvSpPr>
        <p:spPr>
          <a:xfrm>
            <a:off x="2192730" y="1409620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4000496" y="2786058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Овал 115"/>
          <p:cNvSpPr/>
          <p:nvPr/>
        </p:nvSpPr>
        <p:spPr>
          <a:xfrm>
            <a:off x="3643306" y="2928934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Овал 116"/>
          <p:cNvSpPr/>
          <p:nvPr/>
        </p:nvSpPr>
        <p:spPr>
          <a:xfrm>
            <a:off x="4214810" y="3500438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Овал 117"/>
          <p:cNvSpPr/>
          <p:nvPr/>
        </p:nvSpPr>
        <p:spPr>
          <a:xfrm>
            <a:off x="4143372" y="3043762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4596624" y="3106149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Овал 119"/>
          <p:cNvSpPr/>
          <p:nvPr/>
        </p:nvSpPr>
        <p:spPr>
          <a:xfrm>
            <a:off x="5610220" y="2940991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4523566" y="4109498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/>
          <p:cNvSpPr/>
          <p:nvPr/>
        </p:nvSpPr>
        <p:spPr>
          <a:xfrm>
            <a:off x="4671387" y="4290843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5021114" y="4359397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Овал 123"/>
          <p:cNvSpPr/>
          <p:nvPr/>
        </p:nvSpPr>
        <p:spPr>
          <a:xfrm>
            <a:off x="5245401" y="4060348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5214942" y="4286256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Овал 125"/>
          <p:cNvSpPr/>
          <p:nvPr/>
        </p:nvSpPr>
        <p:spPr>
          <a:xfrm>
            <a:off x="3143240" y="5115464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Овал 126"/>
          <p:cNvSpPr/>
          <p:nvPr/>
        </p:nvSpPr>
        <p:spPr>
          <a:xfrm>
            <a:off x="2900878" y="5572140"/>
            <a:ext cx="99486" cy="99486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642942" y="232348"/>
            <a:ext cx="2071670" cy="48200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857256" y="714356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857223" y="290520"/>
            <a:ext cx="19288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Визуализация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14414" y="4643446"/>
            <a:ext cx="6715172" cy="1857388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1643042" y="4286256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5720" y="4786322"/>
            <a:ext cx="8501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СПАСИБО ЗА ВНИМАНИЕ</a:t>
            </a:r>
            <a:endParaRPr lang="en-US" sz="32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ru-RU" sz="16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www.new-vladivostok.ru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graphi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2910" y="1357298"/>
            <a:ext cx="8001056" cy="492922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785786" y="1714488"/>
          <a:ext cx="7572376" cy="3435096"/>
        </p:xfrm>
        <a:graphic>
          <a:graphicData uri="http://schemas.openxmlformats.org/drawingml/2006/table">
            <a:tbl>
              <a:tblPr/>
              <a:tblGrid>
                <a:gridCol w="461222"/>
                <a:gridCol w="2346498"/>
                <a:gridCol w="764154"/>
                <a:gridCol w="857256"/>
                <a:gridCol w="857256"/>
                <a:gridCol w="857256"/>
                <a:gridCol w="785818"/>
                <a:gridCol w="642916"/>
              </a:tblGrid>
              <a:tr h="239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Показатель/год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2005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2006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2007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2008 </a:t>
                      </a:r>
                    </a:p>
                  </a:txBody>
                  <a:tcPr marL="66818" marR="668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Численность населения, тыс. чел.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613,4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610,2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607,3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605,4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605,2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604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7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Естественный прирост, убыль на 1000 человек населения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-3,8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-3,0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-2,1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-2,2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-1,9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-1,4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Среднемесячная номинальная начисленная заработная плата, руб./чел.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10267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12725.9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itchFamily="34" charset="0"/>
                          <a:cs typeface="Arial" pitchFamily="34" charset="0"/>
                        </a:rPr>
                        <a:t>15677.1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20450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22690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24875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Ввод жилья,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тыс.м²общ.пл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124,2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182,4</a:t>
                      </a: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191.1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35890" algn="ctr">
                        <a:lnSpc>
                          <a:spcPts val="15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181.6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4450" marR="444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Ввод жилья на 1 человека, кв.м. на 1 чел.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0,2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0,32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8" marR="6681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714404" y="5500702"/>
            <a:ext cx="8001000" cy="70961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•Средняя цена предложения в г.Владивостоке в 2009 г. на рынке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недвижимости составляла 57,834 тыс. руб. / кв. м.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•Средняя цена предложения в г.Владивостоке в 2010 г. на рынке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недвижимости составляла 65,979 тыс. руб. / кв. м.</a:t>
            </a:r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1000100" y="214290"/>
            <a:ext cx="7215238" cy="64294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1285852" y="850913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857224" y="214290"/>
            <a:ext cx="75723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Динамика основных социально-экономических показателей</a:t>
            </a:r>
            <a:b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</a:br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городского округа Владивосток (по данным Росстата)</a:t>
            </a:r>
          </a:p>
          <a:p>
            <a:pPr algn="ctr"/>
            <a:r>
              <a:rPr lang="ru-RU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endParaRPr lang="ru-RU" sz="14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15502" cy="691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14282" y="500042"/>
            <a:ext cx="6429420" cy="585791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72" name="Прямоугольник 6"/>
          <p:cNvSpPr>
            <a:spLocks noChangeArrowheads="1"/>
          </p:cNvSpPr>
          <p:nvPr/>
        </p:nvSpPr>
        <p:spPr bwMode="auto">
          <a:xfrm>
            <a:off x="214282" y="1214423"/>
            <a:ext cx="6286513" cy="533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dirty="0"/>
              <a:t>Численность населения г. Владивостока – </a:t>
            </a:r>
            <a:r>
              <a:rPr lang="ru-RU" sz="1100" dirty="0" smtClean="0"/>
              <a:t>604,7 </a:t>
            </a:r>
            <a:r>
              <a:rPr lang="ru-RU" sz="1100" dirty="0"/>
              <a:t>тыс. чел., из них:</a:t>
            </a:r>
          </a:p>
          <a:p>
            <a:pPr>
              <a:buFont typeface="Arial" charset="0"/>
              <a:buChar char="•"/>
            </a:pPr>
            <a:r>
              <a:rPr lang="ru-RU" sz="1100" dirty="0"/>
              <a:t> 48%, или </a:t>
            </a:r>
            <a:r>
              <a:rPr lang="ru-RU" sz="1100" dirty="0" smtClean="0"/>
              <a:t>290,3</a:t>
            </a:r>
            <a:r>
              <a:rPr lang="ru-RU" sz="1100" dirty="0" smtClean="0"/>
              <a:t> </a:t>
            </a:r>
            <a:r>
              <a:rPr lang="ru-RU" sz="1100" dirty="0"/>
              <a:t>тыс. жителей, желают изменить свои жилищные условия;</a:t>
            </a:r>
          </a:p>
          <a:p>
            <a:pPr>
              <a:buFont typeface="Arial" charset="0"/>
              <a:buChar char="•"/>
            </a:pPr>
            <a:r>
              <a:rPr lang="ru-RU" sz="1100" dirty="0"/>
              <a:t> 10%, или </a:t>
            </a:r>
            <a:r>
              <a:rPr lang="ru-RU" sz="1100" dirty="0" smtClean="0"/>
              <a:t>60 </a:t>
            </a:r>
            <a:r>
              <a:rPr lang="ru-RU" sz="1100" dirty="0"/>
              <a:t>тыс. жителей, имеют для этого финансовые возможности.</a:t>
            </a:r>
          </a:p>
          <a:p>
            <a:endParaRPr lang="ru-RU" sz="1100" i="1" dirty="0"/>
          </a:p>
          <a:p>
            <a:r>
              <a:rPr lang="ru-RU" sz="1100" dirty="0"/>
              <a:t>В условиях кризиса в 2009 году этот показатель сократился до 2 % или </a:t>
            </a:r>
            <a:r>
              <a:rPr lang="ru-RU" sz="1100" dirty="0" smtClean="0"/>
              <a:t>12 </a:t>
            </a:r>
            <a:r>
              <a:rPr lang="ru-RU" sz="1100" dirty="0"/>
              <a:t>тыс. жителей.</a:t>
            </a:r>
          </a:p>
          <a:p>
            <a:endParaRPr lang="ru-RU" sz="1100" dirty="0"/>
          </a:p>
          <a:p>
            <a:r>
              <a:rPr lang="ru-RU" sz="1100" dirty="0"/>
              <a:t>Потенциальная емкость рынка – 86 тыс.квартир.</a:t>
            </a:r>
          </a:p>
          <a:p>
            <a:r>
              <a:rPr lang="ru-RU" sz="1100" dirty="0"/>
              <a:t>Емкость платежеспособного рынка – 18 тыс. квартир.</a:t>
            </a:r>
          </a:p>
          <a:p>
            <a:r>
              <a:rPr lang="ru-RU" sz="1100" dirty="0"/>
              <a:t>Емкость</a:t>
            </a:r>
            <a:r>
              <a:rPr lang="en-US" sz="1100" dirty="0"/>
              <a:t> </a:t>
            </a:r>
            <a:r>
              <a:rPr lang="ru-RU" sz="1100" dirty="0"/>
              <a:t>платежеспособного рынка в условиях кризиса – </a:t>
            </a:r>
            <a:br>
              <a:rPr lang="ru-RU" sz="1100" dirty="0"/>
            </a:br>
            <a:r>
              <a:rPr lang="ru-RU" sz="1100" dirty="0"/>
              <a:t>4 тыс. квартир.</a:t>
            </a:r>
          </a:p>
          <a:p>
            <a:endParaRPr lang="ru-RU" sz="1100" dirty="0"/>
          </a:p>
          <a:p>
            <a:r>
              <a:rPr lang="ru-RU" sz="1100" dirty="0"/>
              <a:t>Так как проект долгосрочный, предполагается, что по мере улучшения финансовой ситуации в стране платежеспособный спрос будет увеличиваться.</a:t>
            </a:r>
          </a:p>
          <a:p>
            <a:endParaRPr lang="ru-RU" sz="1100" dirty="0"/>
          </a:p>
          <a:p>
            <a:r>
              <a:rPr lang="ru-RU" sz="1100" dirty="0"/>
              <a:t>Потенциальный спрос по государственным жилищным программам:</a:t>
            </a:r>
          </a:p>
          <a:p>
            <a:endParaRPr lang="ru-RU" sz="1100" dirty="0"/>
          </a:p>
          <a:p>
            <a:r>
              <a:rPr lang="ru-RU" sz="1100" dirty="0"/>
              <a:t>По военным сертификатам в 2009 году в Приморье выдано 2500 квартир, из них:</a:t>
            </a:r>
          </a:p>
          <a:p>
            <a:pPr>
              <a:buFont typeface="Arial" charset="0"/>
              <a:buChar char="•"/>
            </a:pPr>
            <a:r>
              <a:rPr lang="ru-RU" sz="1100" dirty="0"/>
              <a:t> 2200 квартир в г. Владивосток;</a:t>
            </a:r>
          </a:p>
          <a:p>
            <a:pPr>
              <a:buFont typeface="Arial" charset="0"/>
              <a:buChar char="•"/>
            </a:pPr>
            <a:r>
              <a:rPr lang="ru-RU" sz="1100" dirty="0"/>
              <a:t> 300 квартир в г. Уссурийск</a:t>
            </a:r>
            <a:r>
              <a:rPr lang="ru-RU" sz="1100" dirty="0" smtClean="0"/>
              <a:t>.</a:t>
            </a:r>
            <a:endParaRPr lang="en-US" sz="1100" dirty="0" smtClean="0"/>
          </a:p>
          <a:p>
            <a:pPr algn="just"/>
            <a:endParaRPr lang="ru-RU" sz="800" dirty="0" smtClean="0"/>
          </a:p>
          <a:p>
            <a:pPr algn="just"/>
            <a:r>
              <a:rPr lang="ru-RU" sz="1100" dirty="0" smtClean="0"/>
              <a:t>В Приморье по программе аварийного и ветхого жилья в жилье нуждается 70 тыс. чел., что составляет 1 млн.274 тыс.кв.м., или 3.8 % от всего жилого фонда. </a:t>
            </a:r>
          </a:p>
          <a:p>
            <a:pPr algn="just"/>
            <a:endParaRPr lang="ru-RU" sz="1100" dirty="0" smtClean="0"/>
          </a:p>
          <a:p>
            <a:pPr algn="just"/>
            <a:r>
              <a:rPr lang="ru-RU" sz="1100" dirty="0" smtClean="0"/>
              <a:t>Ежегодно в Приморье по программе переселения выделяется 100 млн.руб.</a:t>
            </a:r>
          </a:p>
          <a:p>
            <a:pPr algn="just"/>
            <a:endParaRPr lang="ru-RU" sz="1100" dirty="0" smtClean="0"/>
          </a:p>
          <a:p>
            <a:pPr algn="just"/>
            <a:r>
              <a:rPr lang="ru-RU" sz="1200" b="1" dirty="0" smtClean="0"/>
              <a:t>Таким образом можно говорить о том, что во Владивостоке потенциальный спрос на жилье с условием реализации всех программ, составляет около 6200 квартир в год.</a:t>
            </a:r>
          </a:p>
          <a:p>
            <a:pPr>
              <a:buFont typeface="Arial" charset="0"/>
              <a:buChar char="•"/>
            </a:pPr>
            <a:endParaRPr lang="ru-RU" sz="1100" dirty="0"/>
          </a:p>
          <a:p>
            <a:endParaRPr lang="ru-RU" sz="1100" dirty="0"/>
          </a:p>
          <a:p>
            <a:endParaRPr lang="ru-RU" sz="1100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6491793" y="3580909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28649" y="714356"/>
            <a:ext cx="757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Потенциальный спрос на жилье во Владивостоке</a:t>
            </a:r>
            <a:r>
              <a:rPr lang="ru-RU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endParaRPr lang="ru-RU" sz="14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ami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71710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00496" y="714356"/>
            <a:ext cx="4786346" cy="600079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6200000">
            <a:off x="3438024" y="1652082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197" name="Прямоугольник 8"/>
          <p:cNvSpPr>
            <a:spLocks noChangeArrowheads="1"/>
          </p:cNvSpPr>
          <p:nvPr/>
        </p:nvSpPr>
        <p:spPr bwMode="auto">
          <a:xfrm>
            <a:off x="4357686" y="1595021"/>
            <a:ext cx="418486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• </a:t>
            </a:r>
            <a:r>
              <a:rPr lang="ru-RU" sz="1200" dirty="0" smtClean="0"/>
              <a:t>Постановлением Правительства РФ №1004 от 08 декабря 2010 г. Жилой район «Зеленый угол» включен в Федеральную целевую программу </a:t>
            </a:r>
            <a:r>
              <a:rPr lang="ru-RU" sz="1200" dirty="0"/>
              <a:t>«Экономическое и социальное развитие Дальнего Востока и Забайкалья на период до 2013 года» (утв. Постановлением Правительства Российской Федерации от 15 апреля1996 г. </a:t>
            </a:r>
            <a:r>
              <a:rPr lang="en-US" sz="1200" dirty="0"/>
              <a:t>N480),</a:t>
            </a:r>
            <a:r>
              <a:rPr lang="ru-RU" sz="1200" dirty="0"/>
              <a:t> подпрограмма «Развитие города Владивостока как центра международного сотрудничества в Азиатско-Тихоокеанском регионе»;</a:t>
            </a:r>
          </a:p>
          <a:p>
            <a:endParaRPr lang="ru-RU" sz="1200" dirty="0"/>
          </a:p>
          <a:p>
            <a:pPr algn="just"/>
            <a:r>
              <a:rPr lang="ru-RU" sz="1200" dirty="0"/>
              <a:t>• Федеральная целевая программа «Жилище» на 2002 –2010 годы (утв. Постановлением Правительства Российской Федерации от 17 сентября 2001 г. </a:t>
            </a:r>
            <a:r>
              <a:rPr lang="en-US" sz="1200" dirty="0"/>
              <a:t>N675)</a:t>
            </a:r>
            <a:r>
              <a:rPr lang="ru-RU" sz="1200" dirty="0"/>
              <a:t>;</a:t>
            </a:r>
            <a:endParaRPr lang="en-US" sz="1200" dirty="0"/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• Ведомственные программы (</a:t>
            </a:r>
            <a:r>
              <a:rPr lang="ru-RU" sz="1200" dirty="0" err="1"/>
              <a:t>Минрегион</a:t>
            </a:r>
            <a:r>
              <a:rPr lang="ru-RU" sz="1200" dirty="0"/>
              <a:t> России, Минсельхоз</a:t>
            </a:r>
            <a:r>
              <a:rPr lang="en-US" sz="1200" dirty="0"/>
              <a:t> </a:t>
            </a:r>
            <a:r>
              <a:rPr lang="ru-RU" sz="1200" dirty="0"/>
              <a:t>России</a:t>
            </a:r>
            <a:r>
              <a:rPr lang="en-US" sz="1200" dirty="0"/>
              <a:t> </a:t>
            </a:r>
            <a:r>
              <a:rPr lang="ru-RU" sz="1200" dirty="0"/>
              <a:t>и</a:t>
            </a:r>
            <a:r>
              <a:rPr lang="en-US" sz="1200" dirty="0"/>
              <a:t> </a:t>
            </a:r>
            <a:r>
              <a:rPr lang="ru-RU" sz="1200" dirty="0"/>
              <a:t>т.д.) по обеспечению жильем отдельных категорий граждан;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• Краевая целевая программа «Квартира молодой семье» на 2002 – 2010 года (утв. Постановлением Законодательного собрания Приморского края от 14 мая 2003г. </a:t>
            </a:r>
            <a:r>
              <a:rPr lang="en-US" sz="1200" dirty="0"/>
              <a:t>N306)</a:t>
            </a:r>
            <a:r>
              <a:rPr lang="ru-RU" sz="1200" dirty="0"/>
              <a:t>;</a:t>
            </a:r>
            <a:endParaRPr lang="en-US" sz="1200" dirty="0"/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• Долгосрочная целевая программа «Обеспечение жильем молодых семей в городе Владивостоке» на 2009 – 2012 годы (утв. Постановлением Главы г. Владивостока от 30 марта 2009 г. </a:t>
            </a:r>
            <a:r>
              <a:rPr lang="en-US" sz="1200" dirty="0"/>
              <a:t>N302)</a:t>
            </a:r>
            <a:r>
              <a:rPr lang="ru-RU" sz="1200" dirty="0"/>
              <a:t>.</a:t>
            </a:r>
            <a:endParaRPr lang="en-US" sz="1200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357654" y="785794"/>
            <a:ext cx="40719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Программы в рамках приоритетного национального проекта «Доступное и комфортное жилье – гражданам России»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bg_t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52"/>
            <a:ext cx="9144000" cy="6858000"/>
          </a:xfrm>
          <a:prstGeom prst="rect">
            <a:avLst/>
          </a:prstGeom>
        </p:spPr>
      </p:pic>
      <p:pic>
        <p:nvPicPr>
          <p:cNvPr id="9220" name="Рисунок 3" descr="очень новая картинка 06-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48039"/>
            <a:ext cx="9144001" cy="600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 rot="10800000">
            <a:off x="357158" y="214291"/>
            <a:ext cx="7786742" cy="64294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1285852" y="857232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11"/>
          <p:cNvSpPr>
            <a:spLocks noChangeArrowheads="1"/>
          </p:cNvSpPr>
          <p:nvPr/>
        </p:nvSpPr>
        <p:spPr bwMode="auto">
          <a:xfrm>
            <a:off x="428596" y="272457"/>
            <a:ext cx="7572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Развитие г. Владивостока как центра международного сотрудничества в Азиатско-тихоокеанском регионе </a:t>
            </a:r>
            <a:endParaRPr lang="ru-RU" sz="14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2910" y="1357298"/>
            <a:ext cx="4572032" cy="407196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5063033" y="3509471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44" name="Прямоугольник 6"/>
          <p:cNvSpPr>
            <a:spLocks noChangeArrowheads="1"/>
          </p:cNvSpPr>
          <p:nvPr/>
        </p:nvSpPr>
        <p:spPr bwMode="auto">
          <a:xfrm>
            <a:off x="857225" y="1643050"/>
            <a:ext cx="414340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cs typeface="Arial" charset="0"/>
              </a:rPr>
              <a:t>Месторасположение</a:t>
            </a:r>
            <a:r>
              <a:rPr lang="ru-RU" sz="1400" dirty="0">
                <a:cs typeface="Arial" charset="0"/>
              </a:rPr>
              <a:t> </a:t>
            </a:r>
            <a:r>
              <a:rPr lang="ru-RU" sz="1400" b="1" dirty="0">
                <a:cs typeface="Arial" charset="0"/>
              </a:rPr>
              <a:t>– </a:t>
            </a:r>
            <a:r>
              <a:rPr lang="ru-RU" sz="1400" dirty="0">
                <a:cs typeface="Arial" charset="0"/>
              </a:rPr>
              <a:t>участок расположен к востоку от 71-го микрорайона (</a:t>
            </a:r>
            <a:r>
              <a:rPr lang="ru-RU" sz="1400" dirty="0" err="1">
                <a:cs typeface="Arial" charset="0"/>
              </a:rPr>
              <a:t>авторынок</a:t>
            </a:r>
            <a:r>
              <a:rPr lang="ru-RU" sz="1400" dirty="0">
                <a:cs typeface="Arial" charset="0"/>
              </a:rPr>
              <a:t> «</a:t>
            </a:r>
            <a:r>
              <a:rPr lang="ru-RU" sz="1400" dirty="0" smtClean="0">
                <a:cs typeface="Arial" charset="0"/>
              </a:rPr>
              <a:t>Зелёный </a:t>
            </a:r>
            <a:r>
              <a:rPr lang="ru-RU" sz="1400" dirty="0">
                <a:cs typeface="Arial" charset="0"/>
              </a:rPr>
              <a:t>угол») и представляет собой многоугольник площадью 77 Га.</a:t>
            </a:r>
          </a:p>
          <a:p>
            <a:endParaRPr lang="ru-RU" sz="1400" dirty="0">
              <a:cs typeface="Arial" charset="0"/>
            </a:endParaRPr>
          </a:p>
          <a:p>
            <a:r>
              <a:rPr lang="ru-RU" sz="1400" b="1" dirty="0">
                <a:cs typeface="Arial" charset="0"/>
              </a:rPr>
              <a:t>Границами участка служат</a:t>
            </a:r>
            <a:r>
              <a:rPr lang="ru-RU" sz="1400" dirty="0">
                <a:cs typeface="Arial" charset="0"/>
              </a:rPr>
              <a:t>:</a:t>
            </a:r>
          </a:p>
          <a:p>
            <a:endParaRPr lang="ru-RU" sz="1400" dirty="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с севера –авто-рынок «Зеленый угол»;</a:t>
            </a:r>
          </a:p>
          <a:p>
            <a:pPr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с юга –промышленная зона, ТЭЦ-2;</a:t>
            </a:r>
          </a:p>
          <a:p>
            <a:pPr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с востока –лесной массив;</a:t>
            </a:r>
          </a:p>
          <a:p>
            <a:pPr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с запада –71-ый микрорайон г. Владивостока;</a:t>
            </a:r>
          </a:p>
          <a:p>
            <a:pPr>
              <a:buFont typeface="Arial" charset="0"/>
              <a:buChar char="•"/>
            </a:pPr>
            <a:r>
              <a:rPr lang="ru-RU" sz="1400" dirty="0">
                <a:cs typeface="Arial" charset="0"/>
              </a:rPr>
              <a:t> с северо-запада -памятник истории и культуры “Владивостокская крепость”.</a:t>
            </a:r>
          </a:p>
          <a:p>
            <a:endParaRPr lang="ru-RU" sz="1400" dirty="0">
              <a:cs typeface="Arial" charset="0"/>
            </a:endParaRPr>
          </a:p>
          <a:p>
            <a:pPr algn="just"/>
            <a:r>
              <a:rPr lang="ru-RU" sz="1400" b="1" dirty="0">
                <a:cs typeface="Arial" charset="0"/>
              </a:rPr>
              <a:t>На территории в данное время расположен действующий совхоз «Приморье</a:t>
            </a:r>
            <a:r>
              <a:rPr lang="ru-RU" sz="1400" b="1" dirty="0" smtClean="0">
                <a:cs typeface="Arial" charset="0"/>
              </a:rPr>
              <a:t>» (ОАО «ДЭМ Приморье КСП»).</a:t>
            </a:r>
            <a:endParaRPr lang="ru-RU" sz="1400" b="1" dirty="0"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>
            <a:off x="785786" y="232354"/>
            <a:ext cx="6929486" cy="50006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1000100" y="73242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28649" y="304364"/>
            <a:ext cx="7572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Описание земельного участка микрорайона «Зелёный угол»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goro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3000364" y="2428868"/>
            <a:ext cx="5429250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cs typeface="Arial" charset="0"/>
              </a:rPr>
              <a:t>Описание участка, месторасположение</a:t>
            </a:r>
          </a:p>
          <a:p>
            <a:pPr algn="ctr"/>
            <a:endParaRPr lang="ru-RU" sz="2000" b="1" dirty="0"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571480"/>
            <a:ext cx="8715436" cy="585791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269" name="Прямоугольник 5"/>
          <p:cNvSpPr>
            <a:spLocks noChangeArrowheads="1"/>
          </p:cNvSpPr>
          <p:nvPr/>
        </p:nvSpPr>
        <p:spPr bwMode="auto">
          <a:xfrm>
            <a:off x="6286512" y="1643050"/>
            <a:ext cx="2500312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cs typeface="Arial" charset="0"/>
              </a:rPr>
              <a:t>Правообладатель земельного участка: </a:t>
            </a:r>
          </a:p>
          <a:p>
            <a:r>
              <a:rPr lang="ru-RU" sz="1400" b="1" dirty="0">
                <a:solidFill>
                  <a:srgbClr val="FF0000"/>
                </a:solidFill>
                <a:cs typeface="Arial" charset="0"/>
              </a:rPr>
              <a:t>ОАО «</a:t>
            </a:r>
            <a:r>
              <a:rPr lang="ru-RU" sz="1400" b="1" dirty="0" err="1">
                <a:solidFill>
                  <a:srgbClr val="FF0000"/>
                </a:solidFill>
                <a:cs typeface="Arial" charset="0"/>
              </a:rPr>
              <a:t>ДЭМ-Приморье</a:t>
            </a:r>
            <a:r>
              <a:rPr lang="ru-RU" sz="1400" b="1" dirty="0">
                <a:solidFill>
                  <a:srgbClr val="FF0000"/>
                </a:solidFill>
                <a:cs typeface="Arial" charset="0"/>
              </a:rPr>
              <a:t> КСП» </a:t>
            </a:r>
          </a:p>
          <a:p>
            <a:endParaRPr lang="ru-RU" sz="1400" b="1" dirty="0">
              <a:cs typeface="Arial" charset="0"/>
            </a:endParaRPr>
          </a:p>
          <a:p>
            <a:r>
              <a:rPr lang="ru-RU" sz="1400" b="1" dirty="0">
                <a:cs typeface="Arial" charset="0"/>
              </a:rPr>
              <a:t>Вид права на земельный участок: </a:t>
            </a:r>
            <a:r>
              <a:rPr lang="ru-RU" sz="1400" b="1" dirty="0">
                <a:solidFill>
                  <a:srgbClr val="FF0000"/>
                </a:solidFill>
                <a:cs typeface="Arial" charset="0"/>
              </a:rPr>
              <a:t>собственность</a:t>
            </a:r>
            <a:r>
              <a:rPr lang="ru-RU" sz="1400" b="1" dirty="0">
                <a:solidFill>
                  <a:srgbClr val="C00000"/>
                </a:solidFill>
                <a:cs typeface="Arial" charset="0"/>
              </a:rPr>
              <a:t> </a:t>
            </a:r>
          </a:p>
          <a:p>
            <a:endParaRPr lang="ru-RU" sz="1400" b="1" dirty="0">
              <a:cs typeface="Arial" charset="0"/>
            </a:endParaRPr>
          </a:p>
          <a:p>
            <a:r>
              <a:rPr lang="ru-RU" sz="1400" b="1" dirty="0">
                <a:cs typeface="Arial" charset="0"/>
              </a:rPr>
              <a:t>Ограничения, обременения: </a:t>
            </a:r>
          </a:p>
          <a:p>
            <a:r>
              <a:rPr lang="ru-RU" sz="1400" b="1" dirty="0">
                <a:solidFill>
                  <a:srgbClr val="FF0000"/>
                </a:solidFill>
                <a:cs typeface="Arial" charset="0"/>
              </a:rPr>
              <a:t>не зарегистрировано (отсутствуют) </a:t>
            </a:r>
          </a:p>
          <a:p>
            <a:endParaRPr lang="ru-RU" sz="1400" b="1" dirty="0">
              <a:cs typeface="Arial" charset="0"/>
            </a:endParaRPr>
          </a:p>
          <a:p>
            <a:r>
              <a:rPr lang="ru-RU" sz="1400" b="1" dirty="0">
                <a:cs typeface="Arial" charset="0"/>
              </a:rPr>
              <a:t>Свидетельство о государственной регистрации права собственности: </a:t>
            </a:r>
          </a:p>
          <a:p>
            <a:r>
              <a:rPr lang="ru-RU" sz="1400" b="1" dirty="0">
                <a:solidFill>
                  <a:srgbClr val="FF0000"/>
                </a:solidFill>
                <a:cs typeface="Arial" charset="0"/>
              </a:rPr>
              <a:t>№25-АБ 210941 от 30 июля 2009 г.</a:t>
            </a:r>
            <a:endParaRPr lang="ru-RU" sz="14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7" name="Рисунок 6" descr="схема новая дор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357298"/>
            <a:ext cx="5502683" cy="4714908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00034" y="714356"/>
            <a:ext cx="82153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ea typeface="Verdana" pitchFamily="34" charset="0"/>
                <a:cs typeface="Arial" pitchFamily="34" charset="0"/>
              </a:rPr>
              <a:t>Описание участка, месторасположение</a:t>
            </a:r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6200000">
            <a:off x="5438288" y="3509470"/>
            <a:ext cx="714380" cy="410563"/>
          </a:xfrm>
          <a:prstGeom prst="triangle">
            <a:avLst>
              <a:gd name="adj" fmla="val 5129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4566</TotalTime>
  <Words>2205</Words>
  <Application>Microsoft Office PowerPoint</Application>
  <PresentationFormat>Экран (4:3)</PresentationFormat>
  <Paragraphs>435</Paragraphs>
  <Slides>31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Культурно-социальные проекты микрорайона</vt:lpstr>
      <vt:lpstr>Слайд 27</vt:lpstr>
      <vt:lpstr>Слайд 28</vt:lpstr>
      <vt:lpstr>Слайд 29</vt:lpstr>
      <vt:lpstr>Слайд 30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«Новый город»</dc:title>
  <dc:creator>Admin</dc:creator>
  <cp:lastModifiedBy>Евгений</cp:lastModifiedBy>
  <cp:revision>374</cp:revision>
  <dcterms:created xsi:type="dcterms:W3CDTF">2009-11-09T04:31:11Z</dcterms:created>
  <dcterms:modified xsi:type="dcterms:W3CDTF">2011-02-17T07:00:18Z</dcterms:modified>
</cp:coreProperties>
</file>